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0"/>
  </p:notesMasterIdLst>
  <p:sldIdLst>
    <p:sldId id="305" r:id="rId2"/>
    <p:sldId id="327" r:id="rId3"/>
    <p:sldId id="329" r:id="rId4"/>
    <p:sldId id="330" r:id="rId5"/>
    <p:sldId id="328" r:id="rId6"/>
    <p:sldId id="308" r:id="rId7"/>
    <p:sldId id="299" r:id="rId8"/>
    <p:sldId id="302" r:id="rId9"/>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2464"/>
    <a:srgbClr val="F6C0E7"/>
    <a:srgbClr val="FFFFFF"/>
    <a:srgbClr val="D2609C"/>
    <a:srgbClr val="8A1B4B"/>
    <a:srgbClr val="C12568"/>
    <a:srgbClr val="E77A2F"/>
    <a:srgbClr val="A11F57"/>
    <a:srgbClr val="232E4F"/>
    <a:srgbClr val="1EA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0F527-BCEA-4901-91AD-EBE9714E86EB}" v="12" dt="2023-07-06T23:25:50.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7"/>
  </p:normalViewPr>
  <p:slideViewPr>
    <p:cSldViewPr snapToGrid="0" snapToObjects="1">
      <p:cViewPr varScale="1">
        <p:scale>
          <a:sx n="74" d="100"/>
          <a:sy n="74" d="100"/>
        </p:scale>
        <p:origin x="30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brown" userId="6118300e3cadabeb" providerId="LiveId" clId="{F270F527-BCEA-4901-91AD-EBE9714E86EB}"/>
    <pc:docChg chg="custSel addSld modSld">
      <pc:chgData name="harley brown" userId="6118300e3cadabeb" providerId="LiveId" clId="{F270F527-BCEA-4901-91AD-EBE9714E86EB}" dt="2023-07-06T23:25:58.963" v="95" actId="1076"/>
      <pc:docMkLst>
        <pc:docMk/>
      </pc:docMkLst>
      <pc:sldChg chg="addSp modSp mod">
        <pc:chgData name="harley brown" userId="6118300e3cadabeb" providerId="LiveId" clId="{F270F527-BCEA-4901-91AD-EBE9714E86EB}" dt="2023-07-06T23:20:39.516" v="15" actId="20577"/>
        <pc:sldMkLst>
          <pc:docMk/>
          <pc:sldMk cId="2112253212" sldId="330"/>
        </pc:sldMkLst>
        <pc:spChg chg="add mod">
          <ac:chgData name="harley brown" userId="6118300e3cadabeb" providerId="LiveId" clId="{F270F527-BCEA-4901-91AD-EBE9714E86EB}" dt="2023-07-06T23:20:39.516" v="15" actId="20577"/>
          <ac:spMkLst>
            <pc:docMk/>
            <pc:sldMk cId="2112253212" sldId="330"/>
            <ac:spMk id="3" creationId="{116A4028-4F32-9A97-8F8D-43B05FA4C4B4}"/>
          </ac:spMkLst>
        </pc:spChg>
      </pc:sldChg>
      <pc:sldChg chg="addSp modSp new mod setBg">
        <pc:chgData name="harley brown" userId="6118300e3cadabeb" providerId="LiveId" clId="{F270F527-BCEA-4901-91AD-EBE9714E86EB}" dt="2023-07-06T23:25:58.963" v="95" actId="1076"/>
        <pc:sldMkLst>
          <pc:docMk/>
          <pc:sldMk cId="2627882351" sldId="331"/>
        </pc:sldMkLst>
        <pc:spChg chg="mod">
          <ac:chgData name="harley brown" userId="6118300e3cadabeb" providerId="LiveId" clId="{F270F527-BCEA-4901-91AD-EBE9714E86EB}" dt="2023-07-06T23:25:58.963" v="95" actId="1076"/>
          <ac:spMkLst>
            <pc:docMk/>
            <pc:sldMk cId="2627882351" sldId="331"/>
            <ac:spMk id="2" creationId="{54183232-AAF3-D03E-43E8-C2EDAB3C9132}"/>
          </ac:spMkLst>
        </pc:spChg>
        <pc:spChg chg="mod">
          <ac:chgData name="harley brown" userId="6118300e3cadabeb" providerId="LiveId" clId="{F270F527-BCEA-4901-91AD-EBE9714E86EB}" dt="2023-07-06T23:25:55.768" v="94" actId="1076"/>
          <ac:spMkLst>
            <pc:docMk/>
            <pc:sldMk cId="2627882351" sldId="331"/>
            <ac:spMk id="3" creationId="{47042DAB-FF5D-90B5-8CE8-6584708520E4}"/>
          </ac:spMkLst>
        </pc:spChg>
        <pc:picChg chg="add mod">
          <ac:chgData name="harley brown" userId="6118300e3cadabeb" providerId="LiveId" clId="{F270F527-BCEA-4901-91AD-EBE9714E86EB}" dt="2023-07-06T23:25:50.428" v="91" actId="1076"/>
          <ac:picMkLst>
            <pc:docMk/>
            <pc:sldMk cId="2627882351" sldId="331"/>
            <ac:picMk id="1026" creationId="{FCD9BF54-39A5-514E-28AF-8336074D42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B5A4DD-2D31-8D43-86FE-7E60E3B024BB}" type="datetimeFigureOut">
              <a:rPr lang="en-US" smtClean="0"/>
              <a:t>7/14/2023</a:t>
            </a:fld>
            <a:endParaRPr lang="en-US" dirty="0"/>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1CFA37-095C-924C-9639-ED93D2352603}" type="slidenum">
              <a:rPr lang="en-US" smtClean="0"/>
              <a:t>‹#›</a:t>
            </a:fld>
            <a:endParaRPr lang="en-US" dirty="0"/>
          </a:p>
        </p:txBody>
      </p:sp>
    </p:spTree>
    <p:extLst>
      <p:ext uri="{BB962C8B-B14F-4D97-AF65-F5344CB8AC3E}">
        <p14:creationId xmlns:p14="http://schemas.microsoft.com/office/powerpoint/2010/main" val="56506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60497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165402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89984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74845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B1677D-0649-F54F-B408-D4B6AA6262B5}" type="datetimeFigureOut">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33028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1B1677D-0649-F54F-B408-D4B6AA6262B5}" type="datetimeFigureOut">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47468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1B1677D-0649-F54F-B408-D4B6AA6262B5}" type="datetimeFigureOut">
              <a:rPr lang="en-US" smtClean="0"/>
              <a:t>7/14/2023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31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1B1677D-0649-F54F-B408-D4B6AA6262B5}" type="datetimeFigureOut">
              <a:rPr lang="en-US" smtClean="0"/>
              <a:t>7/14/2023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402163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1677D-0649-F54F-B408-D4B6AA6262B5}" type="datetimeFigureOut">
              <a:rPr lang="en-US" smtClean="0"/>
              <a:t>7/14/2023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15121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1B1677D-0649-F54F-B408-D4B6AA6262B5}" type="datetimeFigureOut">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120188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dirty="0"/>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1B1677D-0649-F54F-B408-D4B6AA6262B5}" type="datetimeFigureOut">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41284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B1677D-0649-F54F-B408-D4B6AA6262B5}" type="datetimeFigureOut">
              <a:rPr lang="en-US" smtClean="0"/>
              <a:t>7/14/2023</a:t>
            </a:fld>
            <a:endParaRPr 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428F390-FBE4-ED4B-8A98-19058BE7DF9B}" type="slidenum">
              <a:rPr lang="en-US" smtClean="0"/>
              <a:t>‹#›</a:t>
            </a:fld>
            <a:endParaRPr lang="en-US" dirty="0"/>
          </a:p>
        </p:txBody>
      </p:sp>
    </p:spTree>
    <p:extLst>
      <p:ext uri="{BB962C8B-B14F-4D97-AF65-F5344CB8AC3E}">
        <p14:creationId xmlns:p14="http://schemas.microsoft.com/office/powerpoint/2010/main" val="388282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B50CDD0-597C-6649-A39C-F1FB6ABD1F1B}"/>
              </a:ext>
            </a:extLst>
          </p:cNvPr>
          <p:cNvSpPr/>
          <p:nvPr/>
        </p:nvSpPr>
        <p:spPr>
          <a:xfrm>
            <a:off x="-7351" y="-42256"/>
            <a:ext cx="7559676" cy="2062124"/>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endParaRPr>
          </a:p>
        </p:txBody>
      </p:sp>
      <p:sp>
        <p:nvSpPr>
          <p:cNvPr id="15" name="Rectangle 14">
            <a:extLst>
              <a:ext uri="{FF2B5EF4-FFF2-40B4-BE49-F238E27FC236}">
                <a16:creationId xmlns:a16="http://schemas.microsoft.com/office/drawing/2014/main" id="{5B50CDD0-597C-6649-A39C-F1FB6ABD1F1B}"/>
              </a:ext>
            </a:extLst>
          </p:cNvPr>
          <p:cNvSpPr/>
          <p:nvPr/>
        </p:nvSpPr>
        <p:spPr>
          <a:xfrm>
            <a:off x="0" y="408727"/>
            <a:ext cx="319299" cy="10283086"/>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B50CDD0-597C-6649-A39C-F1FB6ABD1F1B}"/>
              </a:ext>
            </a:extLst>
          </p:cNvPr>
          <p:cNvSpPr/>
          <p:nvPr/>
        </p:nvSpPr>
        <p:spPr>
          <a:xfrm>
            <a:off x="7209221" y="408727"/>
            <a:ext cx="346806" cy="1028399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B50CDD0-597C-6649-A39C-F1FB6ABD1F1B}"/>
              </a:ext>
            </a:extLst>
          </p:cNvPr>
          <p:cNvSpPr/>
          <p:nvPr/>
        </p:nvSpPr>
        <p:spPr>
          <a:xfrm>
            <a:off x="-1" y="10398077"/>
            <a:ext cx="7559676" cy="300420"/>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pic>
        <p:nvPicPr>
          <p:cNvPr id="22" name="Picture 21">
            <a:extLst>
              <a:ext uri="{FF2B5EF4-FFF2-40B4-BE49-F238E27FC236}">
                <a16:creationId xmlns:a16="http://schemas.microsoft.com/office/drawing/2014/main" id="{A8CCE168-13C2-8B43-80D0-6F2D1A650CD0}"/>
              </a:ext>
            </a:extLst>
          </p:cNvPr>
          <p:cNvPicPr>
            <a:picLocks noChangeAspect="1"/>
          </p:cNvPicPr>
          <p:nvPr/>
        </p:nvPicPr>
        <p:blipFill>
          <a:blip r:embed="rId2"/>
          <a:stretch>
            <a:fillRect/>
          </a:stretch>
        </p:blipFill>
        <p:spPr>
          <a:xfrm>
            <a:off x="719134" y="261351"/>
            <a:ext cx="1700530" cy="520421"/>
          </a:xfrm>
          <a:prstGeom prst="rect">
            <a:avLst/>
          </a:prstGeom>
        </p:spPr>
      </p:pic>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TextBox 9"/>
          <p:cNvSpPr txBox="1"/>
          <p:nvPr/>
        </p:nvSpPr>
        <p:spPr>
          <a:xfrm>
            <a:off x="612775" y="826260"/>
            <a:ext cx="3588521" cy="954107"/>
          </a:xfrm>
          <a:prstGeom prst="rect">
            <a:avLst/>
          </a:prstGeom>
          <a:noFill/>
        </p:spPr>
        <p:txBody>
          <a:bodyPr wrap="square" rtlCol="0">
            <a:spAutoFit/>
          </a:bodyPr>
          <a:lstStyle/>
          <a:p>
            <a:r>
              <a:rPr lang="en-GB" sz="3600" b="1" dirty="0">
                <a:solidFill>
                  <a:schemeClr val="bg1">
                    <a:lumMod val="95000"/>
                  </a:schemeClr>
                </a:solidFill>
              </a:rPr>
              <a:t>NEWSLETTER</a:t>
            </a:r>
          </a:p>
          <a:p>
            <a:r>
              <a:rPr lang="en-GB" sz="2000" b="1" dirty="0">
                <a:solidFill>
                  <a:schemeClr val="bg1">
                    <a:lumMod val="95000"/>
                  </a:schemeClr>
                </a:solidFill>
              </a:rPr>
              <a:t>7</a:t>
            </a:r>
            <a:r>
              <a:rPr lang="en-GB" sz="2000" b="1" baseline="30000" dirty="0">
                <a:solidFill>
                  <a:schemeClr val="bg1">
                    <a:lumMod val="95000"/>
                  </a:schemeClr>
                </a:solidFill>
              </a:rPr>
              <a:t>th</a:t>
            </a:r>
            <a:r>
              <a:rPr lang="en-GB" sz="2000" b="1" dirty="0">
                <a:solidFill>
                  <a:schemeClr val="bg1">
                    <a:lumMod val="95000"/>
                  </a:schemeClr>
                </a:solidFill>
              </a:rPr>
              <a:t> July 2023</a:t>
            </a:r>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3" name="Oval 2"/>
          <p:cNvSpPr/>
          <p:nvPr/>
        </p:nvSpPr>
        <p:spPr>
          <a:xfrm>
            <a:off x="4686953" y="5165352"/>
            <a:ext cx="127883" cy="147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43083" y="2429988"/>
            <a:ext cx="6766964" cy="446276"/>
          </a:xfrm>
          <a:prstGeom prst="rect">
            <a:avLst/>
          </a:prstGeom>
          <a:noFill/>
        </p:spPr>
        <p:txBody>
          <a:bodyPr wrap="square" rtlCol="0">
            <a:spAutoFit/>
          </a:bodyPr>
          <a:lstStyle/>
          <a:p>
            <a:pPr algn="just"/>
            <a:r>
              <a:rPr lang="en-US" sz="1200" dirty="0"/>
              <a:t> </a:t>
            </a:r>
          </a:p>
          <a:p>
            <a:pPr algn="just"/>
            <a:endParaRPr lang="en-US" sz="1100" dirty="0"/>
          </a:p>
        </p:txBody>
      </p:sp>
      <p:sp>
        <p:nvSpPr>
          <p:cNvPr id="20" name="TextBox 19"/>
          <p:cNvSpPr txBox="1"/>
          <p:nvPr/>
        </p:nvSpPr>
        <p:spPr>
          <a:xfrm>
            <a:off x="418473" y="2067863"/>
            <a:ext cx="3244429" cy="2246769"/>
          </a:xfrm>
          <a:prstGeom prst="rect">
            <a:avLst/>
          </a:prstGeom>
          <a:noFill/>
        </p:spPr>
        <p:txBody>
          <a:bodyPr wrap="square" rtlCol="0">
            <a:spAutoFit/>
          </a:bodyPr>
          <a:lstStyle/>
          <a:p>
            <a:r>
              <a:rPr lang="en-US" sz="2000" b="1" u="sng" dirty="0">
                <a:ln w="22225">
                  <a:solidFill>
                    <a:schemeClr val="accent2"/>
                  </a:solidFill>
                  <a:prstDash val="solid"/>
                </a:ln>
                <a:solidFill>
                  <a:schemeClr val="accent2">
                    <a:lumMod val="40000"/>
                    <a:lumOff val="60000"/>
                  </a:schemeClr>
                </a:solidFill>
              </a:rPr>
              <a:t>Sports Day</a:t>
            </a:r>
            <a:endParaRPr lang="en-GB" sz="2000" b="1" u="sng" dirty="0"/>
          </a:p>
          <a:p>
            <a:pPr algn="just"/>
            <a:r>
              <a:rPr lang="en-GB" sz="1200" dirty="0" smtClean="0"/>
              <a:t>A reminder to parents about </a:t>
            </a:r>
            <a:r>
              <a:rPr lang="en-GB" sz="1200" dirty="0"/>
              <a:t>our upcoming Sports </a:t>
            </a:r>
            <a:r>
              <a:rPr lang="en-GB" sz="1200" dirty="0" smtClean="0"/>
              <a:t>Days. If </a:t>
            </a:r>
            <a:r>
              <a:rPr lang="en-GB" sz="1200" dirty="0"/>
              <a:t>you would like attend please arrive at school 15 minutes before the start time.  Cold drinks and lollies will be available to purchase on the day.  We advise parents to also wear sun cream and hats due to the likelihood of hot weather. Please send extra sun cream with your child. </a:t>
            </a:r>
          </a:p>
          <a:p>
            <a:pPr algn="just"/>
            <a:r>
              <a:rPr lang="en-GB" sz="1200" dirty="0"/>
              <a:t>    </a:t>
            </a:r>
          </a:p>
          <a:p>
            <a:endParaRPr lang="en-GB" sz="1200" b="1"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988002583"/>
              </p:ext>
            </p:extLst>
          </p:nvPr>
        </p:nvGraphicFramePr>
        <p:xfrm>
          <a:off x="3654836" y="2371684"/>
          <a:ext cx="3522535" cy="1518516"/>
        </p:xfrm>
        <a:graphic>
          <a:graphicData uri="http://schemas.openxmlformats.org/drawingml/2006/table">
            <a:tbl>
              <a:tblPr firstRow="1" bandRow="1">
                <a:tableStyleId>{5C22544A-7EE6-4342-B048-85BDC9FD1C3A}</a:tableStyleId>
              </a:tblPr>
              <a:tblGrid>
                <a:gridCol w="1299943">
                  <a:extLst>
                    <a:ext uri="{9D8B030D-6E8A-4147-A177-3AD203B41FA5}">
                      <a16:colId xmlns:a16="http://schemas.microsoft.com/office/drawing/2014/main" val="460033983"/>
                    </a:ext>
                  </a:extLst>
                </a:gridCol>
                <a:gridCol w="2222592">
                  <a:extLst>
                    <a:ext uri="{9D8B030D-6E8A-4147-A177-3AD203B41FA5}">
                      <a16:colId xmlns:a16="http://schemas.microsoft.com/office/drawing/2014/main" val="3939290897"/>
                    </a:ext>
                  </a:extLst>
                </a:gridCol>
              </a:tblGrid>
              <a:tr h="307507">
                <a:tc>
                  <a:txBody>
                    <a:bodyPr/>
                    <a:lstStyle/>
                    <a:p>
                      <a:pPr algn="ctr"/>
                      <a:r>
                        <a:rPr lang="en-GB" dirty="0"/>
                        <a:t>Year Group: </a:t>
                      </a:r>
                    </a:p>
                  </a:txBody>
                  <a:tcPr/>
                </a:tc>
                <a:tc>
                  <a:txBody>
                    <a:bodyPr/>
                    <a:lstStyle/>
                    <a:p>
                      <a:pPr algn="ctr"/>
                      <a:r>
                        <a:rPr lang="en-GB" dirty="0"/>
                        <a:t>Date and Time: </a:t>
                      </a:r>
                    </a:p>
                  </a:txBody>
                  <a:tcPr/>
                </a:tc>
                <a:extLst>
                  <a:ext uri="{0D108BD9-81ED-4DB2-BD59-A6C34878D82A}">
                    <a16:rowId xmlns:a16="http://schemas.microsoft.com/office/drawing/2014/main" val="3310753117"/>
                  </a:ext>
                </a:extLst>
              </a:tr>
              <a:tr h="294558">
                <a:tc>
                  <a:txBody>
                    <a:bodyPr/>
                    <a:lstStyle/>
                    <a:p>
                      <a:pPr algn="ctr"/>
                      <a:r>
                        <a:rPr lang="en-GB" sz="1200" dirty="0"/>
                        <a:t>Year 3 &amp; 4</a:t>
                      </a:r>
                    </a:p>
                  </a:txBody>
                  <a:tcPr/>
                </a:tc>
                <a:tc>
                  <a:txBody>
                    <a:bodyPr/>
                    <a:lstStyle/>
                    <a:p>
                      <a:pPr algn="ctr"/>
                      <a:r>
                        <a:rPr lang="en-GB" sz="1200" b="1" dirty="0" smtClean="0"/>
                        <a:t>Tuesday 11</a:t>
                      </a:r>
                      <a:r>
                        <a:rPr lang="en-GB" sz="1200" b="1" baseline="30000" dirty="0" smtClean="0"/>
                        <a:t>th</a:t>
                      </a:r>
                      <a:r>
                        <a:rPr lang="en-GB" sz="1200" b="1" dirty="0" smtClean="0"/>
                        <a:t> </a:t>
                      </a:r>
                      <a:r>
                        <a:rPr lang="en-GB" sz="1200" b="1" dirty="0"/>
                        <a:t>July</a:t>
                      </a:r>
                      <a:r>
                        <a:rPr lang="en-GB" sz="1200" b="1" baseline="0" dirty="0"/>
                        <a:t> -</a:t>
                      </a:r>
                      <a:r>
                        <a:rPr lang="en-GB" sz="1200" b="1" dirty="0"/>
                        <a:t> </a:t>
                      </a:r>
                      <a:r>
                        <a:rPr lang="en-GB" sz="1200" b="1" dirty="0">
                          <a:solidFill>
                            <a:srgbClr val="FF0000"/>
                          </a:solidFill>
                        </a:rPr>
                        <a:t>10:00am</a:t>
                      </a:r>
                    </a:p>
                  </a:txBody>
                  <a:tcPr/>
                </a:tc>
                <a:extLst>
                  <a:ext uri="{0D108BD9-81ED-4DB2-BD59-A6C34878D82A}">
                    <a16:rowId xmlns:a16="http://schemas.microsoft.com/office/drawing/2014/main" val="3351904857"/>
                  </a:ext>
                </a:extLst>
              </a:tr>
              <a:tr h="310375">
                <a:tc>
                  <a:txBody>
                    <a:bodyPr/>
                    <a:lstStyle/>
                    <a:p>
                      <a:pPr algn="ctr"/>
                      <a:r>
                        <a:rPr lang="en-GB" sz="1200" dirty="0"/>
                        <a:t>Year 1 &amp;</a:t>
                      </a:r>
                      <a:r>
                        <a:rPr lang="en-GB" sz="1200" baseline="0" dirty="0"/>
                        <a:t> 2</a:t>
                      </a:r>
                      <a:endParaRPr lang="en-GB" sz="1200" dirty="0"/>
                    </a:p>
                  </a:txBody>
                  <a:tcPr/>
                </a:tc>
                <a:tc>
                  <a:txBody>
                    <a:bodyPr/>
                    <a:lstStyle/>
                    <a:p>
                      <a:pPr algn="ctr"/>
                      <a:r>
                        <a:rPr lang="en-GB" sz="1200" b="1" dirty="0" smtClean="0"/>
                        <a:t>Tuesday 11</a:t>
                      </a:r>
                      <a:r>
                        <a:rPr lang="en-GB" sz="1200" b="1" baseline="30000" dirty="0" smtClean="0"/>
                        <a:t>th</a:t>
                      </a:r>
                      <a:r>
                        <a:rPr lang="en-GB" sz="1200" b="1" dirty="0" smtClean="0"/>
                        <a:t> </a:t>
                      </a:r>
                      <a:r>
                        <a:rPr lang="en-GB" sz="1200" b="1" dirty="0"/>
                        <a:t>July – </a:t>
                      </a:r>
                      <a:r>
                        <a:rPr lang="en-GB" sz="1200" b="1" dirty="0">
                          <a:solidFill>
                            <a:srgbClr val="FF0000"/>
                          </a:solidFill>
                        </a:rPr>
                        <a:t>1:30pm </a:t>
                      </a:r>
                    </a:p>
                  </a:txBody>
                  <a:tcPr/>
                </a:tc>
                <a:extLst>
                  <a:ext uri="{0D108BD9-81ED-4DB2-BD59-A6C34878D82A}">
                    <a16:rowId xmlns:a16="http://schemas.microsoft.com/office/drawing/2014/main" val="3474585810"/>
                  </a:ext>
                </a:extLst>
              </a:tr>
              <a:tr h="294558">
                <a:tc>
                  <a:txBody>
                    <a:bodyPr/>
                    <a:lstStyle/>
                    <a:p>
                      <a:pPr algn="ctr"/>
                      <a:r>
                        <a:rPr lang="en-GB" sz="1200" dirty="0"/>
                        <a:t>EYFS</a:t>
                      </a:r>
                    </a:p>
                  </a:txBody>
                  <a:tcPr/>
                </a:tc>
                <a:tc>
                  <a:txBody>
                    <a:bodyPr/>
                    <a:lstStyle/>
                    <a:p>
                      <a:pPr algn="ctr"/>
                      <a:r>
                        <a:rPr lang="en-GB" sz="1200" b="1" dirty="0" smtClean="0"/>
                        <a:t>Wednesday</a:t>
                      </a:r>
                      <a:r>
                        <a:rPr lang="en-GB" sz="1200" b="1" baseline="0" dirty="0" smtClean="0"/>
                        <a:t> </a:t>
                      </a:r>
                      <a:r>
                        <a:rPr lang="en-GB" sz="1200" b="1" dirty="0" smtClean="0"/>
                        <a:t>12</a:t>
                      </a:r>
                      <a:r>
                        <a:rPr lang="en-GB" sz="1200" b="1" baseline="30000" dirty="0" smtClean="0"/>
                        <a:t>th</a:t>
                      </a:r>
                      <a:r>
                        <a:rPr lang="en-GB" sz="1200" b="1" dirty="0" smtClean="0"/>
                        <a:t> </a:t>
                      </a:r>
                      <a:r>
                        <a:rPr lang="en-GB" sz="1200" b="1" dirty="0"/>
                        <a:t>July -</a:t>
                      </a:r>
                      <a:r>
                        <a:rPr lang="en-GB" sz="1200" b="1" baseline="0" dirty="0"/>
                        <a:t> </a:t>
                      </a:r>
                      <a:r>
                        <a:rPr lang="en-GB" sz="1200" b="1" dirty="0">
                          <a:solidFill>
                            <a:srgbClr val="FF0000"/>
                          </a:solidFill>
                        </a:rPr>
                        <a:t>9:15am</a:t>
                      </a:r>
                    </a:p>
                  </a:txBody>
                  <a:tcPr/>
                </a:tc>
                <a:extLst>
                  <a:ext uri="{0D108BD9-81ED-4DB2-BD59-A6C34878D82A}">
                    <a16:rowId xmlns:a16="http://schemas.microsoft.com/office/drawing/2014/main" val="3536200554"/>
                  </a:ext>
                </a:extLst>
              </a:tr>
              <a:tr h="300826">
                <a:tc>
                  <a:txBody>
                    <a:bodyPr/>
                    <a:lstStyle/>
                    <a:p>
                      <a:pPr algn="ctr"/>
                      <a:r>
                        <a:rPr lang="en-GB" sz="1200" dirty="0"/>
                        <a:t>Year 5 &amp; 6</a:t>
                      </a:r>
                    </a:p>
                  </a:txBody>
                  <a:tcPr/>
                </a:tc>
                <a:tc>
                  <a:txBody>
                    <a:bodyPr/>
                    <a:lstStyle/>
                    <a:p>
                      <a:pPr algn="ctr"/>
                      <a:r>
                        <a:rPr lang="en-GB" sz="1200" b="1" dirty="0" smtClean="0"/>
                        <a:t>Thursday 13</a:t>
                      </a:r>
                      <a:r>
                        <a:rPr lang="en-GB" sz="1200" b="1" baseline="30000" dirty="0" smtClean="0"/>
                        <a:t>th</a:t>
                      </a:r>
                      <a:r>
                        <a:rPr lang="en-GB" sz="1200" b="1" dirty="0" smtClean="0"/>
                        <a:t> </a:t>
                      </a:r>
                      <a:r>
                        <a:rPr lang="en-GB" sz="1200" b="1" dirty="0"/>
                        <a:t>July -</a:t>
                      </a:r>
                      <a:r>
                        <a:rPr lang="en-GB" sz="1200" b="1" baseline="0" dirty="0"/>
                        <a:t> </a:t>
                      </a:r>
                      <a:r>
                        <a:rPr lang="en-GB" sz="1200" b="1" dirty="0">
                          <a:solidFill>
                            <a:srgbClr val="FF0000"/>
                          </a:solidFill>
                        </a:rPr>
                        <a:t>1:45pm </a:t>
                      </a:r>
                    </a:p>
                  </a:txBody>
                  <a:tcPr/>
                </a:tc>
                <a:extLst>
                  <a:ext uri="{0D108BD9-81ED-4DB2-BD59-A6C34878D82A}">
                    <a16:rowId xmlns:a16="http://schemas.microsoft.com/office/drawing/2014/main" val="2187954511"/>
                  </a:ext>
                </a:extLst>
              </a:tr>
            </a:tbl>
          </a:graphicData>
        </a:graphic>
      </p:graphicFrame>
      <p:sp>
        <p:nvSpPr>
          <p:cNvPr id="14" name="Rectangle 13"/>
          <p:cNvSpPr/>
          <p:nvPr/>
        </p:nvSpPr>
        <p:spPr>
          <a:xfrm>
            <a:off x="3608234" y="8569737"/>
            <a:ext cx="2922397" cy="1692771"/>
          </a:xfrm>
          <a:prstGeom prst="rect">
            <a:avLst/>
          </a:prstGeom>
          <a:noFill/>
        </p:spPr>
        <p:txBody>
          <a:bodyPr wrap="square" lIns="91440" tIns="45720" rIns="91440" bIns="45720">
            <a:spAutoFit/>
          </a:bodyPr>
          <a:lstStyle/>
          <a:p>
            <a:pPr algn="l" fontAlgn="base"/>
            <a:r>
              <a:rPr lang="en-GB" sz="2000" b="1" i="0" u="sng" dirty="0">
                <a:solidFill>
                  <a:srgbClr val="FFC000"/>
                </a:solidFill>
                <a:effectLst/>
                <a:latin typeface="Amasis MT Pro Medium" panose="020F0502020204030204" pitchFamily="18" charset="0"/>
              </a:rPr>
              <a:t>House Points</a:t>
            </a:r>
          </a:p>
          <a:p>
            <a:pPr algn="just" fontAlgn="base"/>
            <a:r>
              <a:rPr lang="en-GB" sz="1200" b="0" i="0" dirty="0">
                <a:solidFill>
                  <a:srgbClr val="000000"/>
                </a:solidFill>
                <a:effectLst/>
                <a:latin typeface="Calibri" panose="020F0502020204030204" pitchFamily="34" charset="0"/>
              </a:rPr>
              <a:t>The race is on - each House has been set the challenge to achieve 10,000 house points by the end of the year.  Our Sports Day events will give them the very best opportunity as each house currently has over 9,000...</a:t>
            </a:r>
          </a:p>
          <a:p>
            <a:pPr algn="ctr"/>
            <a:endParaRPr lang="en-US" sz="1200" b="1" u="sng" cap="none" spc="0" dirty="0">
              <a:ln w="0"/>
              <a:solidFill>
                <a:schemeClr val="tx1"/>
              </a:solidFill>
              <a:effectLst>
                <a:outerShdw blurRad="38100" dist="19050" dir="2700000" algn="tl" rotWithShape="0">
                  <a:schemeClr val="dk1">
                    <a:alpha val="40000"/>
                  </a:schemeClr>
                </a:outerShdw>
              </a:effectLst>
              <a:latin typeface="+mj-lt"/>
            </a:endParaRPr>
          </a:p>
        </p:txBody>
      </p:sp>
      <p:pic>
        <p:nvPicPr>
          <p:cNvPr id="16" name="Picture 15"/>
          <p:cNvPicPr>
            <a:picLocks noChangeAspect="1"/>
          </p:cNvPicPr>
          <p:nvPr/>
        </p:nvPicPr>
        <p:blipFill>
          <a:blip r:embed="rId3"/>
          <a:stretch>
            <a:fillRect/>
          </a:stretch>
        </p:blipFill>
        <p:spPr>
          <a:xfrm>
            <a:off x="6495710" y="9136844"/>
            <a:ext cx="713511" cy="1035742"/>
          </a:xfrm>
          <a:prstGeom prst="rect">
            <a:avLst/>
          </a:prstGeom>
        </p:spPr>
      </p:pic>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9" name="Table 5">
            <a:extLst>
              <a:ext uri="{FF2B5EF4-FFF2-40B4-BE49-F238E27FC236}">
                <a16:creationId xmlns:a16="http://schemas.microsoft.com/office/drawing/2014/main" id="{F45F19A9-158F-6230-E0B5-AC6484FE6063}"/>
              </a:ext>
            </a:extLst>
          </p:cNvPr>
          <p:cNvGraphicFramePr>
            <a:graphicFrameLocks noGrp="1"/>
          </p:cNvGraphicFramePr>
          <p:nvPr>
            <p:extLst>
              <p:ext uri="{D42A27DB-BD31-4B8C-83A1-F6EECF244321}">
                <p14:modId xmlns:p14="http://schemas.microsoft.com/office/powerpoint/2010/main" val="3210236534"/>
              </p:ext>
            </p:extLst>
          </p:nvPr>
        </p:nvGraphicFramePr>
        <p:xfrm>
          <a:off x="551801" y="8755340"/>
          <a:ext cx="2872612" cy="1371600"/>
        </p:xfrm>
        <a:graphic>
          <a:graphicData uri="http://schemas.openxmlformats.org/drawingml/2006/table">
            <a:tbl>
              <a:tblPr firstRow="1" bandRow="1">
                <a:tableStyleId>{ED083AE6-46FA-4A59-8FB0-9F97EB10719F}</a:tableStyleId>
              </a:tblPr>
              <a:tblGrid>
                <a:gridCol w="1133964">
                  <a:extLst>
                    <a:ext uri="{9D8B030D-6E8A-4147-A177-3AD203B41FA5}">
                      <a16:colId xmlns:a16="http://schemas.microsoft.com/office/drawing/2014/main" val="1456510292"/>
                    </a:ext>
                  </a:extLst>
                </a:gridCol>
                <a:gridCol w="1738648">
                  <a:extLst>
                    <a:ext uri="{9D8B030D-6E8A-4147-A177-3AD203B41FA5}">
                      <a16:colId xmlns:a16="http://schemas.microsoft.com/office/drawing/2014/main" val="964566804"/>
                    </a:ext>
                  </a:extLst>
                </a:gridCol>
              </a:tblGrid>
              <a:tr h="261268">
                <a:tc>
                  <a:txBody>
                    <a:bodyPr/>
                    <a:lstStyle/>
                    <a:p>
                      <a:r>
                        <a:rPr lang="en-GB" sz="1200" dirty="0"/>
                        <a:t>House Name:</a:t>
                      </a:r>
                    </a:p>
                  </a:txBody>
                  <a:tcPr/>
                </a:tc>
                <a:tc>
                  <a:txBody>
                    <a:bodyPr/>
                    <a:lstStyle/>
                    <a:p>
                      <a:r>
                        <a:rPr lang="en-GB" sz="1200" dirty="0"/>
                        <a:t>Total House Points:</a:t>
                      </a:r>
                    </a:p>
                  </a:txBody>
                  <a:tcPr/>
                </a:tc>
                <a:extLst>
                  <a:ext uri="{0D108BD9-81ED-4DB2-BD59-A6C34878D82A}">
                    <a16:rowId xmlns:a16="http://schemas.microsoft.com/office/drawing/2014/main" val="1382560251"/>
                  </a:ext>
                </a:extLst>
              </a:tr>
              <a:tr h="261268">
                <a:tc>
                  <a:txBody>
                    <a:bodyPr/>
                    <a:lstStyle/>
                    <a:p>
                      <a:r>
                        <a:rPr lang="en-GB" sz="1200" dirty="0"/>
                        <a:t>Diamond</a:t>
                      </a:r>
                    </a:p>
                  </a:txBody>
                  <a:tcPr/>
                </a:tc>
                <a:tc>
                  <a:txBody>
                    <a:bodyPr/>
                    <a:lstStyle/>
                    <a:p>
                      <a:r>
                        <a:rPr lang="en-GB" sz="1200" dirty="0" smtClean="0"/>
                        <a:t>9717</a:t>
                      </a:r>
                      <a:endParaRPr lang="en-GB" sz="1200" dirty="0"/>
                    </a:p>
                  </a:txBody>
                  <a:tcPr/>
                </a:tc>
                <a:extLst>
                  <a:ext uri="{0D108BD9-81ED-4DB2-BD59-A6C34878D82A}">
                    <a16:rowId xmlns:a16="http://schemas.microsoft.com/office/drawing/2014/main" val="1909889996"/>
                  </a:ext>
                </a:extLst>
              </a:tr>
              <a:tr h="261268">
                <a:tc>
                  <a:txBody>
                    <a:bodyPr/>
                    <a:lstStyle/>
                    <a:p>
                      <a:r>
                        <a:rPr lang="en-GB" sz="1200" dirty="0"/>
                        <a:t>Emerald</a:t>
                      </a:r>
                    </a:p>
                  </a:txBody>
                  <a:tcPr/>
                </a:tc>
                <a:tc>
                  <a:txBody>
                    <a:bodyPr/>
                    <a:lstStyle/>
                    <a:p>
                      <a:r>
                        <a:rPr lang="en-GB" sz="1200" dirty="0" smtClean="0"/>
                        <a:t>9528</a:t>
                      </a:r>
                      <a:endParaRPr lang="en-GB" sz="1200" dirty="0"/>
                    </a:p>
                  </a:txBody>
                  <a:tcPr/>
                </a:tc>
                <a:extLst>
                  <a:ext uri="{0D108BD9-81ED-4DB2-BD59-A6C34878D82A}">
                    <a16:rowId xmlns:a16="http://schemas.microsoft.com/office/drawing/2014/main" val="1881988361"/>
                  </a:ext>
                </a:extLst>
              </a:tr>
              <a:tr h="261268">
                <a:tc>
                  <a:txBody>
                    <a:bodyPr/>
                    <a:lstStyle/>
                    <a:p>
                      <a:r>
                        <a:rPr lang="en-GB" sz="1200" dirty="0"/>
                        <a:t>Ruby</a:t>
                      </a:r>
                    </a:p>
                  </a:txBody>
                  <a:tcPr/>
                </a:tc>
                <a:tc>
                  <a:txBody>
                    <a:bodyPr/>
                    <a:lstStyle/>
                    <a:p>
                      <a:r>
                        <a:rPr lang="en-GB" sz="1200" dirty="0" smtClean="0"/>
                        <a:t>9681</a:t>
                      </a:r>
                      <a:endParaRPr lang="en-GB" sz="1200" dirty="0"/>
                    </a:p>
                  </a:txBody>
                  <a:tcPr/>
                </a:tc>
                <a:extLst>
                  <a:ext uri="{0D108BD9-81ED-4DB2-BD59-A6C34878D82A}">
                    <a16:rowId xmlns:a16="http://schemas.microsoft.com/office/drawing/2014/main" val="736342069"/>
                  </a:ext>
                </a:extLst>
              </a:tr>
              <a:tr h="261268">
                <a:tc>
                  <a:txBody>
                    <a:bodyPr/>
                    <a:lstStyle/>
                    <a:p>
                      <a:r>
                        <a:rPr lang="en-GB" sz="1200" dirty="0"/>
                        <a:t>Sapphire</a:t>
                      </a:r>
                    </a:p>
                  </a:txBody>
                  <a:tcPr/>
                </a:tc>
                <a:tc>
                  <a:txBody>
                    <a:bodyPr/>
                    <a:lstStyle/>
                    <a:p>
                      <a:r>
                        <a:rPr lang="en-GB" sz="1200" dirty="0" smtClean="0"/>
                        <a:t>9987</a:t>
                      </a:r>
                      <a:endParaRPr lang="en-GB" sz="1200" dirty="0"/>
                    </a:p>
                  </a:txBody>
                  <a:tcPr/>
                </a:tc>
                <a:extLst>
                  <a:ext uri="{0D108BD9-81ED-4DB2-BD59-A6C34878D82A}">
                    <a16:rowId xmlns:a16="http://schemas.microsoft.com/office/drawing/2014/main" val="1199166640"/>
                  </a:ext>
                </a:extLst>
              </a:tr>
            </a:tbl>
          </a:graphicData>
        </a:graphic>
      </p:graphicFrame>
      <p:sp>
        <p:nvSpPr>
          <p:cNvPr id="6" name="TextBox 5">
            <a:extLst>
              <a:ext uri="{FF2B5EF4-FFF2-40B4-BE49-F238E27FC236}">
                <a16:creationId xmlns:a16="http://schemas.microsoft.com/office/drawing/2014/main" id="{37DE3F90-977D-5994-49DA-1F56C4F467C4}"/>
              </a:ext>
            </a:extLst>
          </p:cNvPr>
          <p:cNvSpPr txBox="1"/>
          <p:nvPr/>
        </p:nvSpPr>
        <p:spPr>
          <a:xfrm>
            <a:off x="3444703" y="4381199"/>
            <a:ext cx="3580697" cy="1323439"/>
          </a:xfrm>
          <a:prstGeom prst="rect">
            <a:avLst/>
          </a:prstGeom>
          <a:noFill/>
        </p:spPr>
        <p:txBody>
          <a:bodyPr wrap="square" rtlCol="0">
            <a:spAutoFit/>
          </a:bodyPr>
          <a:lstStyle/>
          <a:p>
            <a:pPr algn="l" fontAlgn="base"/>
            <a:r>
              <a:rPr lang="en-GB" sz="2000" b="1" i="0" u="sng" dirty="0">
                <a:solidFill>
                  <a:schemeClr val="accent6">
                    <a:lumMod val="75000"/>
                  </a:schemeClr>
                </a:solidFill>
                <a:effectLst/>
                <a:latin typeface="Chamberi Super Display" panose="020F0502020204030204" pitchFamily="18" charset="0"/>
              </a:rPr>
              <a:t>Meet the Teacher</a:t>
            </a:r>
          </a:p>
          <a:p>
            <a:pPr algn="just" fontAlgn="base"/>
            <a:r>
              <a:rPr lang="en-GB" sz="1200" b="1" i="0" dirty="0">
                <a:solidFill>
                  <a:srgbClr val="000000"/>
                </a:solidFill>
                <a:effectLst/>
                <a:latin typeface="Calibri" panose="020F0502020204030204" pitchFamily="34" charset="0"/>
              </a:rPr>
              <a:t>Miss Morley </a:t>
            </a:r>
            <a:r>
              <a:rPr lang="en-GB" sz="1200" b="0" i="0" dirty="0">
                <a:solidFill>
                  <a:srgbClr val="000000"/>
                </a:solidFill>
                <a:effectLst/>
                <a:latin typeface="Calibri" panose="020F0502020204030204" pitchFamily="34" charset="0"/>
              </a:rPr>
              <a:t>(Year 4) and </a:t>
            </a:r>
            <a:r>
              <a:rPr lang="en-GB" sz="1200" b="1" i="0" dirty="0">
                <a:solidFill>
                  <a:srgbClr val="000000"/>
                </a:solidFill>
                <a:effectLst/>
                <a:latin typeface="Calibri" panose="020F0502020204030204" pitchFamily="34" charset="0"/>
              </a:rPr>
              <a:t>Miss Vernon </a:t>
            </a:r>
            <a:r>
              <a:rPr lang="en-GB" sz="1200" b="0" i="0" dirty="0">
                <a:solidFill>
                  <a:srgbClr val="000000"/>
                </a:solidFill>
                <a:effectLst/>
                <a:latin typeface="Calibri" panose="020F0502020204030204" pitchFamily="34" charset="0"/>
              </a:rPr>
              <a:t>(Year 3</a:t>
            </a:r>
            <a:r>
              <a:rPr lang="en-GB" sz="1200" b="0" i="0" dirty="0" smtClean="0">
                <a:solidFill>
                  <a:srgbClr val="000000"/>
                </a:solidFill>
                <a:effectLst/>
                <a:latin typeface="Calibri" panose="020F0502020204030204" pitchFamily="34" charset="0"/>
              </a:rPr>
              <a:t>), </a:t>
            </a:r>
            <a:r>
              <a:rPr lang="en-GB" sz="1200" b="0" i="0" dirty="0">
                <a:solidFill>
                  <a:srgbClr val="000000"/>
                </a:solidFill>
                <a:effectLst/>
                <a:latin typeface="Calibri" panose="020F0502020204030204" pitchFamily="34" charset="0"/>
              </a:rPr>
              <a:t>who will be joining us next </a:t>
            </a:r>
            <a:r>
              <a:rPr lang="en-GB" sz="1200" b="0" i="0" dirty="0" smtClean="0">
                <a:solidFill>
                  <a:srgbClr val="000000"/>
                </a:solidFill>
                <a:effectLst/>
                <a:latin typeface="Calibri" panose="020F0502020204030204" pitchFamily="34" charset="0"/>
              </a:rPr>
              <a:t>year, </a:t>
            </a:r>
            <a:r>
              <a:rPr lang="en-GB" sz="1200" b="0" i="0" dirty="0">
                <a:solidFill>
                  <a:srgbClr val="000000"/>
                </a:solidFill>
                <a:effectLst/>
                <a:latin typeface="Calibri" panose="020F0502020204030204" pitchFamily="34" charset="0"/>
              </a:rPr>
              <a:t>will be on the playground on Monday morning to meet parents and children ahead of transition.</a:t>
            </a:r>
          </a:p>
          <a:p>
            <a:endParaRPr lang="en-GB" sz="1200" b="1" dirty="0">
              <a:solidFill>
                <a:srgbClr val="FF0000"/>
              </a:solidFill>
            </a:endParaRPr>
          </a:p>
        </p:txBody>
      </p:sp>
      <p:sp>
        <p:nvSpPr>
          <p:cNvPr id="8" name="TextBox 7">
            <a:extLst>
              <a:ext uri="{FF2B5EF4-FFF2-40B4-BE49-F238E27FC236}">
                <a16:creationId xmlns:a16="http://schemas.microsoft.com/office/drawing/2014/main" id="{FD1E7A4A-FC90-AC60-D35E-C1002A55B71D}"/>
              </a:ext>
            </a:extLst>
          </p:cNvPr>
          <p:cNvSpPr txBox="1"/>
          <p:nvPr/>
        </p:nvSpPr>
        <p:spPr>
          <a:xfrm>
            <a:off x="460375" y="6083256"/>
            <a:ext cx="4354461" cy="1138773"/>
          </a:xfrm>
          <a:prstGeom prst="rect">
            <a:avLst/>
          </a:prstGeom>
          <a:noFill/>
        </p:spPr>
        <p:txBody>
          <a:bodyPr wrap="square" rtlCol="0">
            <a:spAutoFit/>
          </a:bodyPr>
          <a:lstStyle/>
          <a:p>
            <a:r>
              <a:rPr lang="en-GB" sz="2000" b="1" i="0" u="sng" dirty="0">
                <a:solidFill>
                  <a:schemeClr val="accent1">
                    <a:lumMod val="75000"/>
                  </a:schemeClr>
                </a:solidFill>
                <a:effectLst/>
                <a:latin typeface="Bernard MT Condensed" panose="02050806060905020404" pitchFamily="18" charset="0"/>
              </a:rPr>
              <a:t>RE opportunity </a:t>
            </a:r>
          </a:p>
          <a:p>
            <a:pPr algn="just"/>
            <a:r>
              <a:rPr lang="en-GB" sz="1200" b="0" i="0" dirty="0">
                <a:solidFill>
                  <a:srgbClr val="000000"/>
                </a:solidFill>
                <a:effectLst/>
                <a:latin typeface="Calibri" panose="020F0502020204030204" pitchFamily="34" charset="0"/>
              </a:rPr>
              <a:t>Year 4 are really looking forward to welcoming a visitor on Monday who will speak to the year group about why pilgrimages are an important part of faith to follow up their RE work around special journeys that people make.  </a:t>
            </a:r>
            <a:endParaRPr lang="en-GB" sz="1200" b="1" dirty="0">
              <a:solidFill>
                <a:srgbClr val="FF0000"/>
              </a:solidFill>
            </a:endParaRPr>
          </a:p>
        </p:txBody>
      </p:sp>
      <p:sp>
        <p:nvSpPr>
          <p:cNvPr id="9" name="TextBox 8">
            <a:extLst>
              <a:ext uri="{FF2B5EF4-FFF2-40B4-BE49-F238E27FC236}">
                <a16:creationId xmlns:a16="http://schemas.microsoft.com/office/drawing/2014/main" id="{2F9AFA0C-B224-E6D4-A7DA-86EDF30AB127}"/>
              </a:ext>
            </a:extLst>
          </p:cNvPr>
          <p:cNvSpPr txBox="1"/>
          <p:nvPr/>
        </p:nvSpPr>
        <p:spPr>
          <a:xfrm>
            <a:off x="460375" y="7391385"/>
            <a:ext cx="6766964" cy="1323439"/>
          </a:xfrm>
          <a:prstGeom prst="rect">
            <a:avLst/>
          </a:prstGeom>
          <a:noFill/>
        </p:spPr>
        <p:txBody>
          <a:bodyPr wrap="square" rtlCol="0">
            <a:spAutoFit/>
          </a:bodyPr>
          <a:lstStyle/>
          <a:p>
            <a:pPr algn="l" fontAlgn="base"/>
            <a:r>
              <a:rPr lang="en-GB" sz="2000" b="1" i="0" u="sng" dirty="0">
                <a:solidFill>
                  <a:srgbClr val="000000"/>
                </a:solidFill>
                <a:effectLst/>
                <a:latin typeface="Bodoni MT" panose="02070603080606020203" pitchFamily="18" charset="0"/>
              </a:rPr>
              <a:t>Learners Codes</a:t>
            </a:r>
          </a:p>
          <a:p>
            <a:pPr algn="just" fontAlgn="base"/>
            <a:r>
              <a:rPr lang="en-GB" sz="1200" b="0" i="0" dirty="0">
                <a:solidFill>
                  <a:srgbClr val="000000"/>
                </a:solidFill>
                <a:effectLst/>
                <a:latin typeface="Calibri" panose="020F0502020204030204" pitchFamily="34" charset="0"/>
              </a:rPr>
              <a:t>We've been delighted to see so many bronze </a:t>
            </a:r>
            <a:r>
              <a:rPr lang="en-GB" sz="1200" dirty="0" smtClean="0">
                <a:solidFill>
                  <a:srgbClr val="000000"/>
                </a:solidFill>
                <a:latin typeface="Calibri" panose="020F0502020204030204" pitchFamily="34" charset="0"/>
              </a:rPr>
              <a:t>and silver leaners</a:t>
            </a:r>
            <a:r>
              <a:rPr lang="en-GB" sz="1200" b="0" i="0" dirty="0" smtClean="0">
                <a:solidFill>
                  <a:srgbClr val="000000"/>
                </a:solidFill>
                <a:effectLst/>
                <a:latin typeface="Calibri" panose="020F0502020204030204" pitchFamily="34" charset="0"/>
              </a:rPr>
              <a:t>, </a:t>
            </a:r>
            <a:r>
              <a:rPr lang="en-GB" sz="1200" b="0" i="0" dirty="0">
                <a:solidFill>
                  <a:srgbClr val="000000"/>
                </a:solidFill>
                <a:effectLst/>
                <a:latin typeface="Calibri" panose="020F0502020204030204" pitchFamily="34" charset="0"/>
              </a:rPr>
              <a:t>recognised for showing our school values this year.  The children will be able to bring home their learners' codes for you to see at the end of term as they will have brand new ones when they come back in September.  We're looking forward to seeing even more bronze, silver and even gold learners next year!</a:t>
            </a:r>
          </a:p>
          <a:p>
            <a:endParaRPr lang="en-GB" sz="1200" b="1" dirty="0">
              <a:solidFill>
                <a:srgbClr val="FF0000"/>
              </a:solidFill>
            </a:endParaRPr>
          </a:p>
        </p:txBody>
      </p:sp>
      <p:sp>
        <p:nvSpPr>
          <p:cNvPr id="13" name="TextBox 12">
            <a:extLst>
              <a:ext uri="{FF2B5EF4-FFF2-40B4-BE49-F238E27FC236}">
                <a16:creationId xmlns:a16="http://schemas.microsoft.com/office/drawing/2014/main" id="{1AD67C52-A269-1AA5-FA31-CC9B373A7EA4}"/>
              </a:ext>
            </a:extLst>
          </p:cNvPr>
          <p:cNvSpPr txBox="1"/>
          <p:nvPr/>
        </p:nvSpPr>
        <p:spPr>
          <a:xfrm>
            <a:off x="1652459" y="5697474"/>
            <a:ext cx="1534409" cy="261610"/>
          </a:xfrm>
          <a:prstGeom prst="rect">
            <a:avLst/>
          </a:prstGeom>
          <a:noFill/>
        </p:spPr>
        <p:txBody>
          <a:bodyPr wrap="square" rtlCol="0">
            <a:spAutoFit/>
          </a:bodyPr>
          <a:lstStyle/>
          <a:p>
            <a:pPr algn="ctr"/>
            <a:r>
              <a:rPr lang="en-GB" sz="1050" dirty="0">
                <a:latin typeface="Chamberi Super Display" panose="02040503080505020303" pitchFamily="18" charset="0"/>
              </a:rPr>
              <a:t>Miss Vernon</a:t>
            </a:r>
          </a:p>
        </p:txBody>
      </p:sp>
      <p:pic>
        <p:nvPicPr>
          <p:cNvPr id="1026" name="Picture 2" descr="Free Vector | Kneeling pilgrim reached famous christian cathedral and  praying. christian pilgrimages, go on pilgrimage, visit the saint places  concept. pinkish coral bluevector isolated illustration">
            <a:extLst>
              <a:ext uri="{FF2B5EF4-FFF2-40B4-BE49-F238E27FC236}">
                <a16:creationId xmlns:a16="http://schemas.microsoft.com/office/drawing/2014/main" id="{8286765C-AF84-1BA0-D0B0-C17DADD29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686" y="5959084"/>
            <a:ext cx="1991467" cy="13273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224956B-0612-F43A-49CF-57A181786D18}"/>
              </a:ext>
            </a:extLst>
          </p:cNvPr>
          <p:cNvSpPr txBox="1"/>
          <p:nvPr/>
        </p:nvSpPr>
        <p:spPr>
          <a:xfrm>
            <a:off x="361970" y="5695759"/>
            <a:ext cx="1534409" cy="261610"/>
          </a:xfrm>
          <a:prstGeom prst="rect">
            <a:avLst/>
          </a:prstGeom>
          <a:noFill/>
        </p:spPr>
        <p:txBody>
          <a:bodyPr wrap="square" rtlCol="0">
            <a:spAutoFit/>
          </a:bodyPr>
          <a:lstStyle/>
          <a:p>
            <a:pPr algn="ctr"/>
            <a:r>
              <a:rPr lang="en-GB" sz="1050" dirty="0">
                <a:latin typeface="Chamberi Super Display" panose="02040503080505020303" pitchFamily="18" charset="0"/>
              </a:rPr>
              <a:t>Miss Morley</a:t>
            </a:r>
          </a:p>
        </p:txBody>
      </p:sp>
      <p:pic>
        <p:nvPicPr>
          <p:cNvPr id="1028" name="Picture 4" descr="How to Ace Sports Day - Price &amp; Buckland">
            <a:extLst>
              <a:ext uri="{FF2B5EF4-FFF2-40B4-BE49-F238E27FC236}">
                <a16:creationId xmlns:a16="http://schemas.microsoft.com/office/drawing/2014/main" id="{E37C8559-F47C-1B73-05B2-920577FC71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9743" y="186695"/>
            <a:ext cx="2872722" cy="16161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599" y="4196490"/>
            <a:ext cx="1084162" cy="1404583"/>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306" y="4199268"/>
            <a:ext cx="1044742" cy="1392989"/>
          </a:xfrm>
          <a:prstGeom prst="rect">
            <a:avLst/>
          </a:prstGeom>
        </p:spPr>
      </p:pic>
    </p:spTree>
    <p:extLst>
      <p:ext uri="{BB962C8B-B14F-4D97-AF65-F5344CB8AC3E}">
        <p14:creationId xmlns:p14="http://schemas.microsoft.com/office/powerpoint/2010/main" val="1660369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273543-4C2C-CB58-D266-6A09B6A40081}"/>
              </a:ext>
            </a:extLst>
          </p:cNvPr>
          <p:cNvSpPr txBox="1"/>
          <p:nvPr/>
        </p:nvSpPr>
        <p:spPr>
          <a:xfrm>
            <a:off x="169485" y="1378730"/>
            <a:ext cx="7220697" cy="1938992"/>
          </a:xfrm>
          <a:prstGeom prst="rect">
            <a:avLst/>
          </a:prstGeom>
          <a:solidFill>
            <a:schemeClr val="bg1"/>
          </a:solidFill>
        </p:spPr>
        <p:txBody>
          <a:bodyPr wrap="square" rtlCol="0">
            <a:spAutoFit/>
          </a:bodyPr>
          <a:lstStyle/>
          <a:p>
            <a:pPr algn="l" fontAlgn="base"/>
            <a:r>
              <a:rPr lang="en-GB" sz="1200" b="0" i="0" dirty="0">
                <a:solidFill>
                  <a:srgbClr val="000000"/>
                </a:solidFill>
                <a:effectLst/>
              </a:rPr>
              <a:t>On Monday afternoon, the children will spend time in their new classes looking at the exciting plans for September and getting to bond as a team.  They will return to class just before home time so will be collected from their </a:t>
            </a:r>
            <a:r>
              <a:rPr lang="en-GB" sz="1200" b="1" i="0" dirty="0">
                <a:solidFill>
                  <a:srgbClr val="000000"/>
                </a:solidFill>
                <a:effectLst/>
              </a:rPr>
              <a:t>current classrooms</a:t>
            </a:r>
            <a:r>
              <a:rPr lang="en-GB" sz="1200" b="0" i="0" dirty="0">
                <a:solidFill>
                  <a:srgbClr val="000000"/>
                </a:solidFill>
                <a:effectLst/>
              </a:rPr>
              <a:t> at the end of the day.</a:t>
            </a:r>
          </a:p>
          <a:p>
            <a:pPr algn="l" fontAlgn="base"/>
            <a:r>
              <a:rPr lang="en-GB" sz="1200" b="0" i="0" dirty="0">
                <a:solidFill>
                  <a:srgbClr val="000000"/>
                </a:solidFill>
                <a:effectLst/>
              </a:rPr>
              <a:t>On Wednesday afternoon, the children will go to their new classes again, but this time they will go home from their </a:t>
            </a:r>
            <a:r>
              <a:rPr lang="en-GB" sz="1200" b="1" i="0" dirty="0">
                <a:solidFill>
                  <a:srgbClr val="000000"/>
                </a:solidFill>
                <a:effectLst/>
              </a:rPr>
              <a:t>new classrooms from September(shown below)</a:t>
            </a:r>
            <a:r>
              <a:rPr lang="en-GB" sz="1200" b="0" i="0" dirty="0">
                <a:solidFill>
                  <a:srgbClr val="000000"/>
                </a:solidFill>
                <a:effectLst/>
              </a:rPr>
              <a:t> so that you can pop in and meet your child's new teacher.  </a:t>
            </a:r>
          </a:p>
          <a:p>
            <a:pPr algn="l" fontAlgn="base"/>
            <a:r>
              <a:rPr lang="en-GB" sz="1200" b="0" i="0" dirty="0">
                <a:solidFill>
                  <a:srgbClr val="000000"/>
                </a:solidFill>
                <a:effectLst/>
              </a:rPr>
              <a:t>We know that the staff and children are really excited for September so we're looking forward to seeing a preview of the new classes next week.</a:t>
            </a:r>
            <a:endParaRPr lang="en-GB" sz="1200" dirty="0">
              <a:solidFill>
                <a:srgbClr val="000000"/>
              </a:solidFill>
            </a:endParaRPr>
          </a:p>
          <a:p>
            <a:pPr algn="l" fontAlgn="base"/>
            <a:endParaRPr lang="en-GB" sz="1200" b="0" i="0" dirty="0">
              <a:solidFill>
                <a:srgbClr val="000000"/>
              </a:solidFill>
              <a:effectLst/>
            </a:endParaRPr>
          </a:p>
          <a:p>
            <a:pPr algn="l" fontAlgn="base"/>
            <a:r>
              <a:rPr lang="en-GB" sz="1200" dirty="0">
                <a:solidFill>
                  <a:srgbClr val="000000"/>
                </a:solidFill>
              </a:rPr>
              <a:t>Please see below a Class/School map starting from September. (The children will be in these </a:t>
            </a:r>
            <a:r>
              <a:rPr lang="en-GB" sz="1200" dirty="0" smtClean="0">
                <a:solidFill>
                  <a:srgbClr val="000000"/>
                </a:solidFill>
              </a:rPr>
              <a:t>classrooms </a:t>
            </a:r>
            <a:r>
              <a:rPr lang="en-GB" sz="1200" dirty="0">
                <a:solidFill>
                  <a:srgbClr val="000000"/>
                </a:solidFill>
              </a:rPr>
              <a:t>on </a:t>
            </a:r>
            <a:r>
              <a:rPr lang="en-GB" sz="1200" dirty="0" smtClean="0">
                <a:solidFill>
                  <a:srgbClr val="000000"/>
                </a:solidFill>
              </a:rPr>
              <a:t>the afternoon of Wednesday </a:t>
            </a:r>
            <a:r>
              <a:rPr lang="en-GB" sz="1200" dirty="0">
                <a:solidFill>
                  <a:srgbClr val="000000"/>
                </a:solidFill>
              </a:rPr>
              <a:t>12</a:t>
            </a:r>
            <a:r>
              <a:rPr lang="en-GB" sz="1200" baseline="30000" dirty="0">
                <a:solidFill>
                  <a:srgbClr val="000000"/>
                </a:solidFill>
              </a:rPr>
              <a:t>th</a:t>
            </a:r>
            <a:r>
              <a:rPr lang="en-GB" sz="1200" dirty="0">
                <a:solidFill>
                  <a:srgbClr val="000000"/>
                </a:solidFill>
              </a:rPr>
              <a:t> July)</a:t>
            </a:r>
            <a:endParaRPr lang="en-GB" sz="1200" b="0" i="0" dirty="0">
              <a:solidFill>
                <a:srgbClr val="000000"/>
              </a:solidFill>
              <a:effectLst/>
            </a:endParaRPr>
          </a:p>
        </p:txBody>
      </p:sp>
      <p:sp>
        <p:nvSpPr>
          <p:cNvPr id="8" name="TextBox 7">
            <a:extLst>
              <a:ext uri="{FF2B5EF4-FFF2-40B4-BE49-F238E27FC236}">
                <a16:creationId xmlns:a16="http://schemas.microsoft.com/office/drawing/2014/main" id="{D75081DF-BFF6-139F-7C0A-91540DEF6AD0}"/>
              </a:ext>
            </a:extLst>
          </p:cNvPr>
          <p:cNvSpPr txBox="1"/>
          <p:nvPr/>
        </p:nvSpPr>
        <p:spPr>
          <a:xfrm>
            <a:off x="429354" y="211128"/>
            <a:ext cx="3679007" cy="923330"/>
          </a:xfrm>
          <a:prstGeom prst="rect">
            <a:avLst/>
          </a:prstGeom>
          <a:solidFill>
            <a:schemeClr val="bg1"/>
          </a:solidFill>
        </p:spPr>
        <p:txBody>
          <a:bodyPr wrap="square" rtlCol="0">
            <a:spAutoFit/>
          </a:bodyPr>
          <a:lstStyle/>
          <a:p>
            <a:pPr algn="ctr"/>
            <a:r>
              <a:rPr lang="en-GB" sz="5400" b="1" i="0" u="sng" dirty="0">
                <a:solidFill>
                  <a:schemeClr val="accent1"/>
                </a:solidFill>
                <a:effectLst/>
                <a:latin typeface="Berlin Sans FB" panose="020E0602020502020306" pitchFamily="34" charset="0"/>
              </a:rPr>
              <a:t>Transition</a:t>
            </a:r>
          </a:p>
        </p:txBody>
      </p:sp>
      <p:pic>
        <p:nvPicPr>
          <p:cNvPr id="2050" name="Picture 2" descr="Moving On Up Grade Level Meetings - Arbor Station Elementary School">
            <a:extLst>
              <a:ext uri="{FF2B5EF4-FFF2-40B4-BE49-F238E27FC236}">
                <a16:creationId xmlns:a16="http://schemas.microsoft.com/office/drawing/2014/main" id="{8B68F589-8601-BA83-A9C8-59BBF29DD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091" y="91961"/>
            <a:ext cx="2249222" cy="11616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t="6688" b="8467"/>
          <a:stretch/>
        </p:blipFill>
        <p:spPr>
          <a:xfrm>
            <a:off x="242980" y="3485462"/>
            <a:ext cx="7106586" cy="3683359"/>
          </a:xfrm>
          <a:prstGeom prst="rect">
            <a:avLst/>
          </a:prstGeom>
        </p:spPr>
      </p:pic>
      <p:sp>
        <p:nvSpPr>
          <p:cNvPr id="4" name="Rectangle 3"/>
          <p:cNvSpPr/>
          <p:nvPr/>
        </p:nvSpPr>
        <p:spPr>
          <a:xfrm>
            <a:off x="226542" y="7391240"/>
            <a:ext cx="7106586" cy="1904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12604" y="7168319"/>
            <a:ext cx="3418179" cy="1938992"/>
          </a:xfrm>
          <a:prstGeom prst="rect">
            <a:avLst/>
          </a:prstGeom>
          <a:noFill/>
        </p:spPr>
        <p:txBody>
          <a:bodyPr wrap="square" rtlCol="0">
            <a:spAutoFit/>
          </a:bodyPr>
          <a:lstStyle/>
          <a:p>
            <a:endParaRPr lang="en-GB" b="1" u="sng" dirty="0" smtClean="0">
              <a:latin typeface="Baskerville Old Face" panose="02020602080505020303" pitchFamily="18" charset="0"/>
            </a:endParaRPr>
          </a:p>
          <a:p>
            <a:r>
              <a:rPr lang="en-GB" b="1" u="sng" dirty="0" smtClean="0">
                <a:latin typeface="Baskerville Old Face" panose="02020602080505020303" pitchFamily="18" charset="0"/>
              </a:rPr>
              <a:t>Class list: </a:t>
            </a:r>
          </a:p>
          <a:p>
            <a:r>
              <a:rPr lang="en-GB" sz="1200" dirty="0" smtClean="0"/>
              <a:t>Class A – EYFS – Ms Peck</a:t>
            </a:r>
          </a:p>
          <a:p>
            <a:r>
              <a:rPr lang="en-GB" sz="1200" dirty="0" smtClean="0"/>
              <a:t>Class B – EYFS – Mrs </a:t>
            </a:r>
            <a:r>
              <a:rPr lang="en-GB" sz="1200" dirty="0" err="1" smtClean="0"/>
              <a:t>Horsfall</a:t>
            </a:r>
            <a:r>
              <a:rPr lang="en-GB" sz="1200" dirty="0" smtClean="0"/>
              <a:t>/Mrs Thomas</a:t>
            </a:r>
          </a:p>
          <a:p>
            <a:r>
              <a:rPr lang="en-GB" sz="1200" dirty="0" smtClean="0"/>
              <a:t>Class C – Year 1/2 – Mrs Robinson</a:t>
            </a:r>
          </a:p>
          <a:p>
            <a:r>
              <a:rPr lang="en-GB" sz="1200" dirty="0" smtClean="0"/>
              <a:t>Class D – Year 1/2 – Mrs Roberts</a:t>
            </a:r>
          </a:p>
          <a:p>
            <a:r>
              <a:rPr lang="en-GB" sz="1200" dirty="0" smtClean="0"/>
              <a:t>Class E – Year 1/2 –Miss </a:t>
            </a:r>
            <a:r>
              <a:rPr lang="en-GB" sz="1200" dirty="0" err="1" smtClean="0"/>
              <a:t>Landowski</a:t>
            </a:r>
            <a:r>
              <a:rPr lang="en-GB" sz="1200" dirty="0" smtClean="0"/>
              <a:t>/Miss Grantham</a:t>
            </a:r>
          </a:p>
          <a:p>
            <a:r>
              <a:rPr lang="en-GB" sz="1200" dirty="0" smtClean="0"/>
              <a:t>Class F – Year 3 – Mr Jackson</a:t>
            </a:r>
          </a:p>
          <a:p>
            <a:r>
              <a:rPr lang="en-GB" sz="1200" dirty="0" smtClean="0"/>
              <a:t>Class G – Year 3 – Miss Vernon </a:t>
            </a:r>
          </a:p>
        </p:txBody>
      </p:sp>
      <p:sp>
        <p:nvSpPr>
          <p:cNvPr id="9" name="TextBox 8"/>
          <p:cNvSpPr txBox="1"/>
          <p:nvPr/>
        </p:nvSpPr>
        <p:spPr>
          <a:xfrm>
            <a:off x="3760125" y="7776525"/>
            <a:ext cx="3377656" cy="1384995"/>
          </a:xfrm>
          <a:prstGeom prst="rect">
            <a:avLst/>
          </a:prstGeom>
          <a:noFill/>
        </p:spPr>
        <p:txBody>
          <a:bodyPr wrap="square" rtlCol="0">
            <a:spAutoFit/>
          </a:bodyPr>
          <a:lstStyle/>
          <a:p>
            <a:r>
              <a:rPr lang="en-GB" sz="1200" dirty="0" smtClean="0"/>
              <a:t>Class H –  Year 4 – Miss Morley</a:t>
            </a:r>
          </a:p>
          <a:p>
            <a:r>
              <a:rPr lang="en-GB" sz="1200" dirty="0" smtClean="0"/>
              <a:t>Class I – Year 4 – Miss </a:t>
            </a:r>
            <a:r>
              <a:rPr lang="en-GB" sz="1200" dirty="0" err="1" smtClean="0"/>
              <a:t>Gostelow</a:t>
            </a:r>
            <a:endParaRPr lang="en-GB" sz="1200" dirty="0" smtClean="0"/>
          </a:p>
          <a:p>
            <a:r>
              <a:rPr lang="en-GB" sz="1200" dirty="0" smtClean="0"/>
              <a:t>Class J – Year 5 – Miss King</a:t>
            </a:r>
          </a:p>
          <a:p>
            <a:r>
              <a:rPr lang="en-GB" sz="1200" dirty="0" smtClean="0"/>
              <a:t>Class K –  Year 5 – Miss Bolton</a:t>
            </a:r>
          </a:p>
          <a:p>
            <a:r>
              <a:rPr lang="en-GB" sz="1200" dirty="0" smtClean="0"/>
              <a:t>Class L – Year 6 – Miss </a:t>
            </a:r>
            <a:r>
              <a:rPr lang="en-GB" sz="1200" dirty="0" err="1" smtClean="0"/>
              <a:t>Grec</a:t>
            </a:r>
            <a:r>
              <a:rPr lang="en-GB" sz="1200" dirty="0" smtClean="0"/>
              <a:t>/Mr Smith</a:t>
            </a:r>
          </a:p>
          <a:p>
            <a:r>
              <a:rPr lang="en-GB" sz="1200" dirty="0" smtClean="0"/>
              <a:t>Class M –  Year 6 – Miss Ambler</a:t>
            </a:r>
          </a:p>
          <a:p>
            <a:r>
              <a:rPr lang="en-GB" sz="1200" dirty="0" smtClean="0"/>
              <a:t>Class N -  Integrated Resource – Mrs </a:t>
            </a:r>
            <a:r>
              <a:rPr lang="en-GB" sz="1200" dirty="0" err="1" smtClean="0"/>
              <a:t>Horsfield</a:t>
            </a:r>
            <a:r>
              <a:rPr lang="en-GB" sz="1200" dirty="0" smtClean="0"/>
              <a:t> </a:t>
            </a:r>
          </a:p>
        </p:txBody>
      </p:sp>
      <p:sp>
        <p:nvSpPr>
          <p:cNvPr id="11" name="Rectangle 10"/>
          <p:cNvSpPr/>
          <p:nvPr/>
        </p:nvSpPr>
        <p:spPr>
          <a:xfrm>
            <a:off x="2822538" y="6314212"/>
            <a:ext cx="310101" cy="21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541519" y="6273578"/>
            <a:ext cx="396241" cy="302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435254" y="5611972"/>
            <a:ext cx="506235" cy="21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665302" y="4587512"/>
            <a:ext cx="592375" cy="21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674578" y="4777197"/>
            <a:ext cx="583099" cy="21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674578" y="5027916"/>
            <a:ext cx="583099" cy="21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292128" y="4589806"/>
            <a:ext cx="295526" cy="105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642234" y="4295440"/>
            <a:ext cx="168305" cy="105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735417" y="4628353"/>
            <a:ext cx="206072" cy="105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856075" y="6314214"/>
            <a:ext cx="506235" cy="21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494352" y="6314214"/>
            <a:ext cx="305618" cy="181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16200000">
            <a:off x="4188802" y="6378493"/>
            <a:ext cx="305618" cy="8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rot="16200000">
            <a:off x="3145564" y="6351406"/>
            <a:ext cx="304490" cy="162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16200000">
            <a:off x="3340185" y="6351560"/>
            <a:ext cx="304490" cy="162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rot="16200000">
            <a:off x="2351919" y="6293442"/>
            <a:ext cx="376929" cy="194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5120466" y="6387998"/>
            <a:ext cx="310101" cy="21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388138" y="4946420"/>
            <a:ext cx="304490" cy="162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397414" y="4823439"/>
            <a:ext cx="304490" cy="86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637424" y="4537286"/>
            <a:ext cx="304490" cy="86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0757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5BA20F-88A7-D36C-E25E-DA3F25BBE80E}"/>
              </a:ext>
            </a:extLst>
          </p:cNvPr>
          <p:cNvSpPr txBox="1"/>
          <p:nvPr/>
        </p:nvSpPr>
        <p:spPr>
          <a:xfrm>
            <a:off x="1556536" y="183106"/>
            <a:ext cx="4446600" cy="707886"/>
          </a:xfrm>
          <a:prstGeom prst="rect">
            <a:avLst/>
          </a:prstGeom>
          <a:solidFill>
            <a:schemeClr val="bg1"/>
          </a:solidFill>
        </p:spPr>
        <p:txBody>
          <a:bodyPr wrap="square" rtlCol="0">
            <a:spAutoFit/>
          </a:bodyPr>
          <a:lstStyle/>
          <a:p>
            <a:pPr algn="ctr"/>
            <a:r>
              <a:rPr lang="en-GB" sz="4000" b="1" u="sng" dirty="0">
                <a:ln>
                  <a:solidFill>
                    <a:srgbClr val="FF0000"/>
                  </a:solidFill>
                </a:ln>
                <a:solidFill>
                  <a:schemeClr val="accent4">
                    <a:lumMod val="60000"/>
                    <a:lumOff val="40000"/>
                  </a:schemeClr>
                </a:solidFill>
                <a:latin typeface="Bernard MT Condensed" panose="02050806060905020404" pitchFamily="18" charset="0"/>
              </a:rPr>
              <a:t>School Summer Fayre</a:t>
            </a:r>
            <a:endParaRPr lang="en-GB" sz="4000" b="1" i="0" u="sng" dirty="0">
              <a:ln>
                <a:solidFill>
                  <a:srgbClr val="FF0000"/>
                </a:solidFill>
              </a:ln>
              <a:solidFill>
                <a:schemeClr val="accent4">
                  <a:lumMod val="60000"/>
                  <a:lumOff val="40000"/>
                </a:schemeClr>
              </a:solidFill>
              <a:effectLst/>
              <a:latin typeface="Bernard MT Condensed" panose="02050806060905020404" pitchFamily="18" charset="0"/>
            </a:endParaRPr>
          </a:p>
        </p:txBody>
      </p:sp>
      <p:pic>
        <p:nvPicPr>
          <p:cNvPr id="3076" name="Picture 4" descr="Birley Spa Primary Academy">
            <a:extLst>
              <a:ext uri="{FF2B5EF4-FFF2-40B4-BE49-F238E27FC236}">
                <a16:creationId xmlns:a16="http://schemas.microsoft.com/office/drawing/2014/main" id="{0B4BCC8B-B7D8-5A7C-BAE5-8837D4C10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74" y="1135808"/>
            <a:ext cx="1988065" cy="616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39" y="1886805"/>
            <a:ext cx="7209792" cy="8658868"/>
          </a:xfrm>
          <a:prstGeom prst="rect">
            <a:avLst/>
          </a:prstGeom>
        </p:spPr>
      </p:pic>
    </p:spTree>
    <p:extLst>
      <p:ext uri="{BB962C8B-B14F-4D97-AF65-F5344CB8AC3E}">
        <p14:creationId xmlns:p14="http://schemas.microsoft.com/office/powerpoint/2010/main" val="1771592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ADF4-B235-39CC-A9A3-8B70EEEF94C9}"/>
              </a:ext>
            </a:extLst>
          </p:cNvPr>
          <p:cNvSpPr txBox="1"/>
          <p:nvPr/>
        </p:nvSpPr>
        <p:spPr>
          <a:xfrm>
            <a:off x="1556536" y="183106"/>
            <a:ext cx="4446600" cy="707886"/>
          </a:xfrm>
          <a:prstGeom prst="rect">
            <a:avLst/>
          </a:prstGeom>
          <a:solidFill>
            <a:schemeClr val="bg1"/>
          </a:solidFill>
        </p:spPr>
        <p:txBody>
          <a:bodyPr wrap="square" rtlCol="0">
            <a:spAutoFit/>
          </a:bodyPr>
          <a:lstStyle/>
          <a:p>
            <a:pPr algn="ctr"/>
            <a:r>
              <a:rPr lang="en-GB" sz="4000" b="1" i="0" u="sng" dirty="0">
                <a:ln>
                  <a:solidFill>
                    <a:schemeClr val="accent5">
                      <a:lumMod val="75000"/>
                    </a:schemeClr>
                  </a:solidFill>
                </a:ln>
                <a:solidFill>
                  <a:srgbClr val="F6C0E7"/>
                </a:solidFill>
                <a:effectLst/>
                <a:latin typeface="Dreaming Outloud Pro" panose="020F0502020204030204" pitchFamily="66" charset="0"/>
                <a:cs typeface="Dreaming Outloud Pro" panose="020F0502020204030204" pitchFamily="66" charset="0"/>
              </a:rPr>
              <a:t>Whole School Picnic</a:t>
            </a:r>
          </a:p>
        </p:txBody>
      </p:sp>
      <p:sp>
        <p:nvSpPr>
          <p:cNvPr id="3" name="TextBox 2">
            <a:extLst>
              <a:ext uri="{FF2B5EF4-FFF2-40B4-BE49-F238E27FC236}">
                <a16:creationId xmlns:a16="http://schemas.microsoft.com/office/drawing/2014/main" id="{116A4028-4F32-9A97-8F8D-43B05FA4C4B4}"/>
              </a:ext>
            </a:extLst>
          </p:cNvPr>
          <p:cNvSpPr txBox="1"/>
          <p:nvPr/>
        </p:nvSpPr>
        <p:spPr>
          <a:xfrm>
            <a:off x="257354" y="1017431"/>
            <a:ext cx="7044967" cy="1384995"/>
          </a:xfrm>
          <a:prstGeom prst="rect">
            <a:avLst/>
          </a:prstGeom>
          <a:solidFill>
            <a:schemeClr val="bg1"/>
          </a:solidFill>
        </p:spPr>
        <p:txBody>
          <a:bodyPr wrap="square" rtlCol="0">
            <a:spAutoFit/>
          </a:bodyPr>
          <a:lstStyle/>
          <a:p>
            <a:pPr algn="l" fontAlgn="base"/>
            <a:r>
              <a:rPr lang="en-GB" sz="1200" b="0" i="0" dirty="0">
                <a:solidFill>
                  <a:srgbClr val="000000"/>
                </a:solidFill>
                <a:effectLst/>
                <a:latin typeface="Calibri" panose="020F0502020204030204" pitchFamily="34" charset="0"/>
              </a:rPr>
              <a:t>On </a:t>
            </a:r>
            <a:r>
              <a:rPr lang="en-GB" sz="1200" b="1" i="0" dirty="0">
                <a:solidFill>
                  <a:srgbClr val="000000"/>
                </a:solidFill>
                <a:effectLst/>
                <a:latin typeface="Calibri" panose="020F0502020204030204" pitchFamily="34" charset="0"/>
              </a:rPr>
              <a:t>Friday 21</a:t>
            </a:r>
            <a:r>
              <a:rPr lang="en-GB" sz="1200" b="1" i="0" baseline="30000" dirty="0">
                <a:solidFill>
                  <a:srgbClr val="000000"/>
                </a:solidFill>
                <a:effectLst/>
                <a:latin typeface="Calibri" panose="020F0502020204030204" pitchFamily="34" charset="0"/>
              </a:rPr>
              <a:t>st</a:t>
            </a:r>
            <a:r>
              <a:rPr lang="en-GB" sz="1200" b="1" i="0" dirty="0">
                <a:solidFill>
                  <a:srgbClr val="000000"/>
                </a:solidFill>
                <a:effectLst/>
                <a:latin typeface="Calibri" panose="020F0502020204030204" pitchFamily="34" charset="0"/>
              </a:rPr>
              <a:t> July</a:t>
            </a:r>
            <a:r>
              <a:rPr lang="en-GB" sz="1200" b="0" i="0" dirty="0">
                <a:solidFill>
                  <a:srgbClr val="000000"/>
                </a:solidFill>
                <a:effectLst/>
                <a:latin typeface="Calibri" panose="020F0502020204030204" pitchFamily="34" charset="0"/>
              </a:rPr>
              <a:t>, we are delighted to invite you all to our whole </a:t>
            </a:r>
            <a:r>
              <a:rPr lang="en-GB" sz="1200" b="0" i="0">
                <a:solidFill>
                  <a:srgbClr val="000000"/>
                </a:solidFill>
                <a:effectLst/>
                <a:latin typeface="Calibri" panose="020F0502020204030204" pitchFamily="34" charset="0"/>
              </a:rPr>
              <a:t>school picnic. </a:t>
            </a:r>
            <a:r>
              <a:rPr lang="en-GB" sz="1200" b="0" i="0" dirty="0">
                <a:solidFill>
                  <a:srgbClr val="000000"/>
                </a:solidFill>
                <a:effectLst/>
                <a:latin typeface="Calibri" panose="020F0502020204030204" pitchFamily="34" charset="0"/>
              </a:rPr>
              <a:t>The children will have grab bags or their packed lunches as normal, but a little later, on that day so that all of the children will be able to sit on the field and eat their lunch with parents if you would like to join us with your own snacks.</a:t>
            </a:r>
          </a:p>
          <a:p>
            <a:pPr algn="l" fontAlgn="base"/>
            <a:r>
              <a:rPr lang="en-GB" sz="1200" b="0" i="0" dirty="0">
                <a:solidFill>
                  <a:srgbClr val="000000"/>
                </a:solidFill>
                <a:effectLst/>
                <a:latin typeface="Calibri" panose="020F0502020204030204" pitchFamily="34" charset="0"/>
              </a:rPr>
              <a:t>The picnic will run from </a:t>
            </a:r>
            <a:r>
              <a:rPr lang="en-GB" sz="1200" b="1" i="0" dirty="0">
                <a:solidFill>
                  <a:srgbClr val="000000"/>
                </a:solidFill>
                <a:effectLst/>
                <a:latin typeface="Calibri" panose="020F0502020204030204" pitchFamily="34" charset="0"/>
              </a:rPr>
              <a:t>1:30-2pm</a:t>
            </a:r>
            <a:r>
              <a:rPr lang="en-GB" sz="1200" b="0" i="0" dirty="0">
                <a:solidFill>
                  <a:srgbClr val="000000"/>
                </a:solidFill>
                <a:effectLst/>
                <a:latin typeface="Calibri" panose="020F0502020204030204" pitchFamily="34" charset="0"/>
              </a:rPr>
              <a:t> and will be a lovely way to collectively celebrate a successful year so we do hope that you will join us. Please be aware that we will not be able to allow dogs, smoking or vaping on site.  If any parents can't join us, please don't worry - your child will still take part with their class and be supervised by their teacher. </a:t>
            </a:r>
          </a:p>
        </p:txBody>
      </p:sp>
      <p:pic>
        <p:nvPicPr>
          <p:cNvPr id="4" name="Picture 3"/>
          <p:cNvPicPr>
            <a:picLocks noChangeAspect="1"/>
          </p:cNvPicPr>
          <p:nvPr/>
        </p:nvPicPr>
        <p:blipFill>
          <a:blip r:embed="rId2"/>
          <a:stretch>
            <a:fillRect/>
          </a:stretch>
        </p:blipFill>
        <p:spPr>
          <a:xfrm>
            <a:off x="1088822" y="2528865"/>
            <a:ext cx="5418947" cy="7735597"/>
          </a:xfrm>
          <a:prstGeom prst="rect">
            <a:avLst/>
          </a:prstGeom>
        </p:spPr>
      </p:pic>
    </p:spTree>
    <p:extLst>
      <p:ext uri="{BB962C8B-B14F-4D97-AF65-F5344CB8AC3E}">
        <p14:creationId xmlns:p14="http://schemas.microsoft.com/office/powerpoint/2010/main" val="2112253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8B7C33-5546-3AF0-249C-E46C1DD1BA4E}"/>
              </a:ext>
            </a:extLst>
          </p:cNvPr>
          <p:cNvSpPr txBox="1"/>
          <p:nvPr/>
        </p:nvSpPr>
        <p:spPr>
          <a:xfrm>
            <a:off x="463527" y="206061"/>
            <a:ext cx="6632620" cy="2062103"/>
          </a:xfrm>
          <a:prstGeom prst="rect">
            <a:avLst/>
          </a:prstGeom>
          <a:solidFill>
            <a:schemeClr val="bg1"/>
          </a:solidFill>
        </p:spPr>
        <p:txBody>
          <a:bodyPr wrap="square" rtlCol="0">
            <a:spAutoFit/>
          </a:bodyPr>
          <a:lstStyle/>
          <a:p>
            <a:pPr algn="ctr"/>
            <a:r>
              <a:rPr lang="en-GB" sz="2000" b="1" u="sng" dirty="0">
                <a:solidFill>
                  <a:schemeClr val="accent1">
                    <a:lumMod val="75000"/>
                  </a:schemeClr>
                </a:solidFill>
                <a:latin typeface="Arial Rounded MT Bold" panose="020F0704030504030204" pitchFamily="34" charset="0"/>
              </a:rPr>
              <a:t>Sheffield Parent Hub: </a:t>
            </a:r>
          </a:p>
          <a:p>
            <a:pPr algn="ctr"/>
            <a:r>
              <a:rPr lang="en-GB" dirty="0"/>
              <a:t>Sheffield Parent Hub is a fantastic, supportive website to guide parents with SEND children all free of charge. </a:t>
            </a:r>
          </a:p>
          <a:p>
            <a:pPr algn="ctr"/>
            <a:endParaRPr lang="en-GB" dirty="0"/>
          </a:p>
          <a:p>
            <a:pPr algn="ctr"/>
            <a:r>
              <a:rPr lang="en-GB" dirty="0"/>
              <a:t>You can see all upcoming ‘events’ n the link stated below. </a:t>
            </a:r>
          </a:p>
          <a:p>
            <a:pPr algn="ctr"/>
            <a:endParaRPr lang="en-GB" dirty="0"/>
          </a:p>
          <a:p>
            <a:pPr algn="ctr"/>
            <a:r>
              <a:rPr lang="en-GB" dirty="0">
                <a:solidFill>
                  <a:schemeClr val="accent1"/>
                </a:solidFill>
              </a:rPr>
              <a:t>https://www.eventbrite.co.uk/o/sheffield-parent-hub-17631456258</a:t>
            </a:r>
          </a:p>
        </p:txBody>
      </p:sp>
      <p:pic>
        <p:nvPicPr>
          <p:cNvPr id="4" name="Picture 3">
            <a:extLst>
              <a:ext uri="{FF2B5EF4-FFF2-40B4-BE49-F238E27FC236}">
                <a16:creationId xmlns:a16="http://schemas.microsoft.com/office/drawing/2014/main" id="{B7F4D110-782C-E0BE-E3BE-428A2B5BD739}"/>
              </a:ext>
            </a:extLst>
          </p:cNvPr>
          <p:cNvPicPr>
            <a:picLocks noChangeAspect="1"/>
          </p:cNvPicPr>
          <p:nvPr/>
        </p:nvPicPr>
        <p:blipFill>
          <a:blip r:embed="rId2"/>
          <a:stretch>
            <a:fillRect/>
          </a:stretch>
        </p:blipFill>
        <p:spPr>
          <a:xfrm>
            <a:off x="273419" y="3103808"/>
            <a:ext cx="7012835" cy="7250805"/>
          </a:xfrm>
          <a:prstGeom prst="rect">
            <a:avLst/>
          </a:prstGeom>
        </p:spPr>
      </p:pic>
      <p:sp>
        <p:nvSpPr>
          <p:cNvPr id="5" name="TextBox 4">
            <a:extLst>
              <a:ext uri="{FF2B5EF4-FFF2-40B4-BE49-F238E27FC236}">
                <a16:creationId xmlns:a16="http://schemas.microsoft.com/office/drawing/2014/main" id="{D6D3F820-7074-0A98-A682-80D2D72E98FC}"/>
              </a:ext>
            </a:extLst>
          </p:cNvPr>
          <p:cNvSpPr txBox="1"/>
          <p:nvPr/>
        </p:nvSpPr>
        <p:spPr>
          <a:xfrm>
            <a:off x="1392287" y="2562897"/>
            <a:ext cx="4775099" cy="373487"/>
          </a:xfrm>
          <a:prstGeom prst="rect">
            <a:avLst/>
          </a:prstGeom>
          <a:solidFill>
            <a:schemeClr val="bg1"/>
          </a:solidFill>
        </p:spPr>
        <p:txBody>
          <a:bodyPr wrap="square" rtlCol="0">
            <a:spAutoFit/>
          </a:bodyPr>
          <a:lstStyle/>
          <a:p>
            <a:r>
              <a:rPr lang="en-GB" dirty="0"/>
              <a:t>Example of the website's homepage and events:</a:t>
            </a:r>
          </a:p>
        </p:txBody>
      </p:sp>
    </p:spTree>
    <p:extLst>
      <p:ext uri="{BB962C8B-B14F-4D97-AF65-F5344CB8AC3E}">
        <p14:creationId xmlns:p14="http://schemas.microsoft.com/office/powerpoint/2010/main" val="2889800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440960" y="457968"/>
            <a:ext cx="1890413" cy="1026891"/>
          </a:xfrm>
          <a:prstGeom prst="rect">
            <a:avLst/>
          </a:prstGeom>
        </p:spPr>
      </p:pic>
      <p:sp>
        <p:nvSpPr>
          <p:cNvPr id="23" name="Rectangle 22">
            <a:extLst>
              <a:ext uri="{FF2B5EF4-FFF2-40B4-BE49-F238E27FC236}">
                <a16:creationId xmlns:a16="http://schemas.microsoft.com/office/drawing/2014/main" id="{5B50CDD0-597C-6649-A39C-F1FB6ABD1F1B}"/>
              </a:ext>
            </a:extLst>
          </p:cNvPr>
          <p:cNvSpPr/>
          <p:nvPr/>
        </p:nvSpPr>
        <p:spPr>
          <a:xfrm>
            <a:off x="-3648" y="-1"/>
            <a:ext cx="7559675" cy="435429"/>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endParaRPr>
          </a:p>
        </p:txBody>
      </p:sp>
      <p:sp>
        <p:nvSpPr>
          <p:cNvPr id="19" name="Oval 18">
            <a:extLst>
              <a:ext uri="{FF2B5EF4-FFF2-40B4-BE49-F238E27FC236}">
                <a16:creationId xmlns:a16="http://schemas.microsoft.com/office/drawing/2014/main" id="{0D65F4B5-5D7F-B444-A799-8C1805395FE6}"/>
              </a:ext>
            </a:extLst>
          </p:cNvPr>
          <p:cNvSpPr/>
          <p:nvPr/>
        </p:nvSpPr>
        <p:spPr>
          <a:xfrm>
            <a:off x="6273848" y="9289728"/>
            <a:ext cx="697154" cy="787716"/>
          </a:xfrm>
          <a:prstGeom prst="ellipse">
            <a:avLst/>
          </a:prstGeom>
          <a:solidFill>
            <a:srgbClr val="1EA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A6C0"/>
              </a:solidFill>
            </a:endParaRPr>
          </a:p>
        </p:txBody>
      </p:sp>
      <p:pic>
        <p:nvPicPr>
          <p:cNvPr id="20" name="Picture 19">
            <a:extLst>
              <a:ext uri="{FF2B5EF4-FFF2-40B4-BE49-F238E27FC236}">
                <a16:creationId xmlns:a16="http://schemas.microsoft.com/office/drawing/2014/main" id="{BB2C1CFF-2933-654A-BE0A-6F7584EB72E0}"/>
              </a:ext>
            </a:extLst>
          </p:cNvPr>
          <p:cNvPicPr>
            <a:picLocks noChangeAspect="1"/>
          </p:cNvPicPr>
          <p:nvPr/>
        </p:nvPicPr>
        <p:blipFill>
          <a:blip r:embed="rId3"/>
          <a:stretch>
            <a:fillRect/>
          </a:stretch>
        </p:blipFill>
        <p:spPr>
          <a:xfrm>
            <a:off x="5721068" y="9345915"/>
            <a:ext cx="969826" cy="1014587"/>
          </a:xfrm>
          <a:prstGeom prst="rect">
            <a:avLst/>
          </a:prstGeom>
        </p:spPr>
      </p:pic>
      <p:sp>
        <p:nvSpPr>
          <p:cNvPr id="15" name="Rectangle 14">
            <a:extLst>
              <a:ext uri="{FF2B5EF4-FFF2-40B4-BE49-F238E27FC236}">
                <a16:creationId xmlns:a16="http://schemas.microsoft.com/office/drawing/2014/main" id="{5B50CDD0-597C-6649-A39C-F1FB6ABD1F1B}"/>
              </a:ext>
            </a:extLst>
          </p:cNvPr>
          <p:cNvSpPr/>
          <p:nvPr/>
        </p:nvSpPr>
        <p:spPr>
          <a:xfrm>
            <a:off x="0" y="408727"/>
            <a:ext cx="319299" cy="10283086"/>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B50CDD0-597C-6649-A39C-F1FB6ABD1F1B}"/>
              </a:ext>
            </a:extLst>
          </p:cNvPr>
          <p:cNvSpPr/>
          <p:nvPr/>
        </p:nvSpPr>
        <p:spPr>
          <a:xfrm>
            <a:off x="7209221" y="408727"/>
            <a:ext cx="346806" cy="1028399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B50CDD0-597C-6649-A39C-F1FB6ABD1F1B}"/>
              </a:ext>
            </a:extLst>
          </p:cNvPr>
          <p:cNvSpPr/>
          <p:nvPr/>
        </p:nvSpPr>
        <p:spPr>
          <a:xfrm>
            <a:off x="-1" y="10398077"/>
            <a:ext cx="7559676" cy="300420"/>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2" name="TextBox 1">
            <a:extLst>
              <a:ext uri="{FF2B5EF4-FFF2-40B4-BE49-F238E27FC236}">
                <a16:creationId xmlns:a16="http://schemas.microsoft.com/office/drawing/2014/main" id="{B6366FE1-0D22-4E76-416C-AE9760E0C585}"/>
              </a:ext>
            </a:extLst>
          </p:cNvPr>
          <p:cNvSpPr txBox="1"/>
          <p:nvPr/>
        </p:nvSpPr>
        <p:spPr>
          <a:xfrm>
            <a:off x="372844" y="402954"/>
            <a:ext cx="6888169" cy="1123384"/>
          </a:xfrm>
          <a:prstGeom prst="rect">
            <a:avLst/>
          </a:prstGeom>
          <a:noFill/>
        </p:spPr>
        <p:txBody>
          <a:bodyPr wrap="square" rtlCol="0">
            <a:spAutoFit/>
          </a:bodyPr>
          <a:lstStyle/>
          <a:p>
            <a:pPr algn="ctr"/>
            <a:endParaRPr lang="en-GB" sz="1100" b="1" dirty="0"/>
          </a:p>
          <a:p>
            <a:pPr algn="ctr"/>
            <a:r>
              <a:rPr lang="en-GB" sz="3200" b="1" u="sng" dirty="0">
                <a:latin typeface="Calibri" panose="020F0502020204030204" pitchFamily="34" charset="0"/>
                <a:ea typeface="Calibri" panose="020F0502020204030204" pitchFamily="34" charset="0"/>
              </a:rPr>
              <a:t>Weekly Attendance </a:t>
            </a:r>
          </a:p>
          <a:p>
            <a:pPr algn="ctr"/>
            <a:r>
              <a:rPr lang="en-GB" sz="2400" b="1" u="sng" dirty="0">
                <a:latin typeface="Calibri" panose="020F0502020204030204" pitchFamily="34" charset="0"/>
                <a:ea typeface="Calibri" panose="020F0502020204030204" pitchFamily="34" charset="0"/>
              </a:rPr>
              <a:t>3</a:t>
            </a:r>
            <a:r>
              <a:rPr lang="en-GB" sz="2400" b="1" u="sng" baseline="30000" dirty="0">
                <a:latin typeface="Calibri" panose="020F0502020204030204" pitchFamily="34" charset="0"/>
                <a:ea typeface="Calibri" panose="020F0502020204030204" pitchFamily="34" charset="0"/>
              </a:rPr>
              <a:t>rd</a:t>
            </a:r>
            <a:r>
              <a:rPr lang="en-GB" sz="2400" b="1" u="sng" dirty="0">
                <a:latin typeface="Calibri" panose="020F0502020204030204" pitchFamily="34" charset="0"/>
                <a:ea typeface="Calibri" panose="020F0502020204030204" pitchFamily="34" charset="0"/>
              </a:rPr>
              <a:t> – 7</a:t>
            </a:r>
            <a:r>
              <a:rPr lang="en-GB" sz="2400" b="1" u="sng" baseline="30000" dirty="0">
                <a:latin typeface="Calibri" panose="020F0502020204030204" pitchFamily="34" charset="0"/>
                <a:ea typeface="Calibri" panose="020F0502020204030204" pitchFamily="34" charset="0"/>
              </a:rPr>
              <a:t>th</a:t>
            </a:r>
            <a:r>
              <a:rPr lang="en-GB" sz="2400" b="1" u="sng" dirty="0">
                <a:latin typeface="Calibri" panose="020F0502020204030204" pitchFamily="34" charset="0"/>
                <a:ea typeface="Calibri" panose="020F0502020204030204" pitchFamily="34" charset="0"/>
              </a:rPr>
              <a:t> July 2023</a:t>
            </a:r>
          </a:p>
        </p:txBody>
      </p:sp>
      <p:sp>
        <p:nvSpPr>
          <p:cNvPr id="3" name="Rectangle 2"/>
          <p:cNvSpPr/>
          <p:nvPr/>
        </p:nvSpPr>
        <p:spPr>
          <a:xfrm>
            <a:off x="460375" y="1948588"/>
            <a:ext cx="3259438" cy="430887"/>
          </a:xfrm>
          <a:prstGeom prst="rect">
            <a:avLst/>
          </a:prstGeom>
        </p:spPr>
        <p:txBody>
          <a:bodyPr wrap="square">
            <a:spAutoFit/>
          </a:bodyPr>
          <a:lstStyle/>
          <a:p>
            <a:pPr algn="just"/>
            <a:endParaRPr lang="en-GB" sz="1100" dirty="0"/>
          </a:p>
          <a:p>
            <a:pPr algn="just"/>
            <a:endParaRPr lang="en-GB" sz="1100" dirty="0"/>
          </a:p>
        </p:txBody>
      </p:sp>
      <p:sp>
        <p:nvSpPr>
          <p:cNvPr id="10" name="Rectangle 9"/>
          <p:cNvSpPr/>
          <p:nvPr/>
        </p:nvSpPr>
        <p:spPr>
          <a:xfrm>
            <a:off x="473659" y="6756162"/>
            <a:ext cx="6682017" cy="2246769"/>
          </a:xfrm>
          <a:prstGeom prst="rect">
            <a:avLst/>
          </a:prstGeom>
        </p:spPr>
        <p:txBody>
          <a:bodyPr wrap="square">
            <a:spAutoFit/>
          </a:bodyPr>
          <a:lstStyle/>
          <a:p>
            <a:pPr algn="just"/>
            <a:endParaRPr lang="en-GB" sz="1200" dirty="0"/>
          </a:p>
          <a:p>
            <a:pPr algn="just"/>
            <a:r>
              <a:rPr lang="en-GB" sz="1200" dirty="0"/>
              <a:t>Remember to be in school every day to make the most of our Summer activities.</a:t>
            </a:r>
          </a:p>
          <a:p>
            <a:pPr algn="just"/>
            <a:endParaRPr lang="en-GB" sz="1200" dirty="0"/>
          </a:p>
          <a:p>
            <a:pPr algn="just"/>
            <a:r>
              <a:rPr lang="en-GB" sz="1200" dirty="0"/>
              <a:t>At Birley Spa Primary Academy we are committed to helping all pupils to achieve their full potential. Good attendance is a key factor in raising pupils’ attainment and supporting their personal development. Whilst it is appreciated that children are ill from time to time, please think carefully before allowing your child to be absent from school. The chart below provides an indication of how just a few days absence can significantly impact a child’s overall attendance percentage and impede their learning</a:t>
            </a:r>
            <a:r>
              <a:rPr lang="en-GB" sz="1400" dirty="0"/>
              <a:t>:</a:t>
            </a:r>
          </a:p>
          <a:p>
            <a:endParaRPr lang="en-GB" sz="1400" dirty="0"/>
          </a:p>
          <a:p>
            <a:endParaRPr lang="en-GB" sz="1400" dirty="0"/>
          </a:p>
          <a:p>
            <a:endParaRPr lang="en-GB" sz="1400" dirty="0"/>
          </a:p>
        </p:txBody>
      </p:sp>
      <p:graphicFrame>
        <p:nvGraphicFramePr>
          <p:cNvPr id="11" name="Table 10"/>
          <p:cNvGraphicFramePr>
            <a:graphicFrameLocks noGrp="1"/>
          </p:cNvGraphicFramePr>
          <p:nvPr>
            <p:extLst>
              <p:ext uri="{D42A27DB-BD31-4B8C-83A1-F6EECF244321}">
                <p14:modId xmlns:p14="http://schemas.microsoft.com/office/powerpoint/2010/main" val="1613789424"/>
              </p:ext>
            </p:extLst>
          </p:nvPr>
        </p:nvGraphicFramePr>
        <p:xfrm>
          <a:off x="893237" y="8290615"/>
          <a:ext cx="4862284" cy="1828800"/>
        </p:xfrm>
        <a:graphic>
          <a:graphicData uri="http://schemas.openxmlformats.org/drawingml/2006/table">
            <a:tbl>
              <a:tblPr/>
              <a:tblGrid>
                <a:gridCol w="1635347">
                  <a:extLst>
                    <a:ext uri="{9D8B030D-6E8A-4147-A177-3AD203B41FA5}">
                      <a16:colId xmlns:a16="http://schemas.microsoft.com/office/drawing/2014/main" val="2581868325"/>
                    </a:ext>
                  </a:extLst>
                </a:gridCol>
                <a:gridCol w="1038715">
                  <a:extLst>
                    <a:ext uri="{9D8B030D-6E8A-4147-A177-3AD203B41FA5}">
                      <a16:colId xmlns:a16="http://schemas.microsoft.com/office/drawing/2014/main" val="1639680466"/>
                    </a:ext>
                  </a:extLst>
                </a:gridCol>
                <a:gridCol w="817121">
                  <a:extLst>
                    <a:ext uri="{9D8B030D-6E8A-4147-A177-3AD203B41FA5}">
                      <a16:colId xmlns:a16="http://schemas.microsoft.com/office/drawing/2014/main" val="3076668890"/>
                    </a:ext>
                  </a:extLst>
                </a:gridCol>
                <a:gridCol w="1371101">
                  <a:extLst>
                    <a:ext uri="{9D8B030D-6E8A-4147-A177-3AD203B41FA5}">
                      <a16:colId xmlns:a16="http://schemas.microsoft.com/office/drawing/2014/main" val="3569633777"/>
                    </a:ext>
                  </a:extLst>
                </a:gridCol>
              </a:tblGrid>
              <a:tr h="0">
                <a:tc>
                  <a:txBody>
                    <a:bodyPr/>
                    <a:lstStyle/>
                    <a:p>
                      <a:r>
                        <a:rPr lang="en-GB" sz="1200" b="1" dirty="0">
                          <a:effectLst/>
                        </a:rPr>
                        <a:t>Description</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Attendance</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Whole Days Lost</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Lost Hours of Learning</a:t>
                      </a:r>
                      <a:endParaRPr lang="en-GB" sz="12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514298629"/>
                  </a:ext>
                </a:extLst>
              </a:tr>
              <a:tr h="0">
                <a:tc>
                  <a:txBody>
                    <a:bodyPr/>
                    <a:lstStyle/>
                    <a:p>
                      <a:r>
                        <a:rPr lang="en-GB" sz="1200" b="1" dirty="0">
                          <a:effectLst/>
                        </a:rPr>
                        <a:t>Excellent</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100 – 99%</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0 – 2</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0 – 10</a:t>
                      </a:r>
                      <a:endParaRPr lang="en-GB" sz="1200" dirty="0">
                        <a:effectLst/>
                      </a:endParaRPr>
                    </a:p>
                  </a:txBody>
                  <a:tcPr anchor="ctr">
                    <a:lnL>
                      <a:noFill/>
                    </a:lnL>
                    <a:lnR>
                      <a:noFill/>
                    </a:lnR>
                    <a:lnT>
                      <a:noFill/>
                    </a:lnT>
                    <a:lnB>
                      <a:noFill/>
                    </a:lnB>
                    <a:solidFill>
                      <a:srgbClr val="92D050"/>
                    </a:solidFill>
                  </a:tcPr>
                </a:tc>
                <a:extLst>
                  <a:ext uri="{0D108BD9-81ED-4DB2-BD59-A6C34878D82A}">
                    <a16:rowId xmlns:a16="http://schemas.microsoft.com/office/drawing/2014/main" val="4292828666"/>
                  </a:ext>
                </a:extLst>
              </a:tr>
              <a:tr h="0">
                <a:tc>
                  <a:txBody>
                    <a:bodyPr/>
                    <a:lstStyle/>
                    <a:p>
                      <a:r>
                        <a:rPr lang="en-GB" sz="1200" b="1" dirty="0">
                          <a:effectLst/>
                        </a:rPr>
                        <a:t>Good</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98 – 96%</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4 – 7.5</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20 – 37.5</a:t>
                      </a:r>
                      <a:endParaRPr lang="en-GB" sz="1200" dirty="0">
                        <a:effectLst/>
                      </a:endParaRPr>
                    </a:p>
                  </a:txBody>
                  <a:tcPr anchor="ctr">
                    <a:lnL>
                      <a:noFill/>
                    </a:lnL>
                    <a:lnR>
                      <a:noFill/>
                    </a:lnR>
                    <a:lnT>
                      <a:noFill/>
                    </a:lnT>
                    <a:lnB>
                      <a:noFill/>
                    </a:lnB>
                    <a:solidFill>
                      <a:srgbClr val="92D050"/>
                    </a:solidFill>
                  </a:tcPr>
                </a:tc>
                <a:extLst>
                  <a:ext uri="{0D108BD9-81ED-4DB2-BD59-A6C34878D82A}">
                    <a16:rowId xmlns:a16="http://schemas.microsoft.com/office/drawing/2014/main" val="3582443156"/>
                  </a:ext>
                </a:extLst>
              </a:tr>
              <a:tr h="0">
                <a:tc>
                  <a:txBody>
                    <a:bodyPr/>
                    <a:lstStyle/>
                    <a:p>
                      <a:r>
                        <a:rPr lang="en-GB" sz="1200" b="1" dirty="0">
                          <a:effectLst/>
                        </a:rPr>
                        <a:t>Requires Improvement</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95 – 91%</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9.5 – 17</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47.5 – 85</a:t>
                      </a:r>
                      <a:endParaRPr lang="en-GB" sz="12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444807135"/>
                  </a:ext>
                </a:extLst>
              </a:tr>
              <a:tr h="0">
                <a:tc>
                  <a:txBody>
                    <a:bodyPr/>
                    <a:lstStyle/>
                    <a:p>
                      <a:r>
                        <a:rPr lang="en-GB" sz="1200" b="1" dirty="0">
                          <a:solidFill>
                            <a:srgbClr val="FF0000"/>
                          </a:solidFill>
                          <a:effectLst/>
                        </a:rPr>
                        <a:t>Persistent Absentee</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90 – 86%</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19 – 27</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95 – 135</a:t>
                      </a:r>
                      <a:endParaRPr lang="en-GB" sz="1200" dirty="0">
                        <a:solidFill>
                          <a:srgbClr val="FF0000"/>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721385391"/>
                  </a:ext>
                </a:extLst>
              </a:tr>
              <a:tr h="0">
                <a:tc>
                  <a:txBody>
                    <a:bodyPr/>
                    <a:lstStyle/>
                    <a:p>
                      <a:r>
                        <a:rPr lang="en-GB" sz="1200" b="1" dirty="0">
                          <a:solidFill>
                            <a:srgbClr val="FF0000"/>
                          </a:solidFill>
                          <a:effectLst/>
                        </a:rPr>
                        <a:t>Critical</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85 – 80%</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28.5 – 38</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142.5 – 190</a:t>
                      </a:r>
                      <a:endParaRPr lang="en-GB" sz="1200" dirty="0">
                        <a:solidFill>
                          <a:srgbClr val="FF0000"/>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717815703"/>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795056459"/>
              </p:ext>
            </p:extLst>
          </p:nvPr>
        </p:nvGraphicFramePr>
        <p:xfrm>
          <a:off x="1635850" y="1589489"/>
          <a:ext cx="4450077" cy="5075763"/>
        </p:xfrm>
        <a:graphic>
          <a:graphicData uri="http://schemas.openxmlformats.org/drawingml/2006/table">
            <a:tbl>
              <a:tblPr firstRow="1" bandRow="1">
                <a:tableStyleId>{00A15C55-8517-42AA-B614-E9B94910E393}</a:tableStyleId>
              </a:tblPr>
              <a:tblGrid>
                <a:gridCol w="1004625">
                  <a:extLst>
                    <a:ext uri="{9D8B030D-6E8A-4147-A177-3AD203B41FA5}">
                      <a16:colId xmlns:a16="http://schemas.microsoft.com/office/drawing/2014/main" val="2474386573"/>
                    </a:ext>
                  </a:extLst>
                </a:gridCol>
                <a:gridCol w="1771847">
                  <a:extLst>
                    <a:ext uri="{9D8B030D-6E8A-4147-A177-3AD203B41FA5}">
                      <a16:colId xmlns:a16="http://schemas.microsoft.com/office/drawing/2014/main" val="3596299661"/>
                    </a:ext>
                  </a:extLst>
                </a:gridCol>
                <a:gridCol w="1673605">
                  <a:extLst>
                    <a:ext uri="{9D8B030D-6E8A-4147-A177-3AD203B41FA5}">
                      <a16:colId xmlns:a16="http://schemas.microsoft.com/office/drawing/2014/main" val="2401480876"/>
                    </a:ext>
                  </a:extLst>
                </a:gridCol>
              </a:tblGrid>
              <a:tr h="263147">
                <a:tc>
                  <a:txBody>
                    <a:bodyPr/>
                    <a:lstStyle/>
                    <a:p>
                      <a:endParaRPr lang="en-GB"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endParaRPr lang="en-GB" sz="14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endParaRPr lang="en-GB" sz="1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1996632"/>
                  </a:ext>
                </a:extLst>
              </a:tr>
              <a:tr h="312518">
                <a:tc>
                  <a:txBody>
                    <a:bodyPr/>
                    <a:lstStyle/>
                    <a:p>
                      <a:r>
                        <a:rPr lang="en-GB" sz="1400" dirty="0"/>
                        <a:t>EYFS</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400" dirty="0"/>
                        <a:t>Heeley</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88.1%</a:t>
                      </a:r>
                      <a:endParaRPr lang="en-GB" sz="1400" dirty="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45220378"/>
                  </a:ext>
                </a:extLst>
              </a:tr>
              <a:tr h="312518">
                <a:tc>
                  <a:txBody>
                    <a:bodyPr/>
                    <a:lstStyle/>
                    <a:p>
                      <a:r>
                        <a:rPr lang="en-GB" sz="1400" dirty="0"/>
                        <a:t>EYFS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Whirlow</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91.1%</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6807510"/>
                  </a:ext>
                </a:extLst>
              </a:tr>
              <a:tr h="312518">
                <a:tc>
                  <a:txBody>
                    <a:bodyPr/>
                    <a:lstStyle/>
                    <a:p>
                      <a:r>
                        <a:rPr lang="en-GB" sz="1400" dirty="0"/>
                        <a:t>Y1</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Sheaf</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89.3%</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7430294"/>
                  </a:ext>
                </a:extLst>
              </a:tr>
              <a:tr h="312518">
                <a:tc>
                  <a:txBody>
                    <a:bodyPr/>
                    <a:lstStyle/>
                    <a:p>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Endcliffe</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93.4%</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5299066"/>
                  </a:ext>
                </a:extLst>
              </a:tr>
              <a:tr h="339068">
                <a:tc>
                  <a:txBody>
                    <a:bodyPr/>
                    <a:lstStyle/>
                    <a:p>
                      <a:r>
                        <a:rPr lang="en-GB" sz="1400" dirty="0"/>
                        <a:t>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Norfolk</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93.6%</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6673198"/>
                  </a:ext>
                </a:extLst>
              </a:tr>
              <a:tr h="312518">
                <a:tc>
                  <a:txBody>
                    <a:bodyPr/>
                    <a:lstStyle/>
                    <a:p>
                      <a:r>
                        <a:rPr lang="en-GB" sz="1400" dirty="0"/>
                        <a:t>Y3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Crucible</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91.6%</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9301099"/>
                  </a:ext>
                </a:extLst>
              </a:tr>
              <a:tr h="312518">
                <a:tc>
                  <a:txBody>
                    <a:bodyPr/>
                    <a:lstStyle/>
                    <a:p>
                      <a:r>
                        <a:rPr lang="en-GB" sz="1400" dirty="0"/>
                        <a:t>Y3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Lyceum</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92.2%</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0443757"/>
                  </a:ext>
                </a:extLst>
              </a:tr>
              <a:tr h="312518">
                <a:tc>
                  <a:txBody>
                    <a:bodyPr/>
                    <a:lstStyle/>
                    <a:p>
                      <a:r>
                        <a:rPr lang="en-GB" sz="1400" dirty="0"/>
                        <a:t>Y4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Kelham</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93.2%</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8426134"/>
                  </a:ext>
                </a:extLst>
              </a:tr>
              <a:tr h="369161">
                <a:tc>
                  <a:txBody>
                    <a:bodyPr/>
                    <a:lstStyle/>
                    <a:p>
                      <a:r>
                        <a:rPr lang="en-GB" sz="1400" dirty="0"/>
                        <a:t>Y4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Weston</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92.5%</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13570784"/>
                  </a:ext>
                </a:extLst>
              </a:tr>
              <a:tr h="312518">
                <a:tc>
                  <a:txBody>
                    <a:bodyPr/>
                    <a:lstStyle/>
                    <a:p>
                      <a:r>
                        <a:rPr lang="en-GB" sz="1400" dirty="0"/>
                        <a:t>Y5</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Millennium</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90.2%</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5413177"/>
                  </a:ext>
                </a:extLst>
              </a:tr>
              <a:tr h="312518">
                <a:tc>
                  <a:txBody>
                    <a:bodyPr/>
                    <a:lstStyle/>
                    <a:p>
                      <a:r>
                        <a:rPr lang="en-GB" sz="1400" dirty="0"/>
                        <a:t>Y5</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Graves</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92.3%</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150196"/>
                  </a:ext>
                </a:extLst>
              </a:tr>
              <a:tr h="312518">
                <a:tc>
                  <a:txBody>
                    <a:bodyPr/>
                    <a:lstStyle/>
                    <a:p>
                      <a:r>
                        <a:rPr lang="en-GB" sz="1400" dirty="0"/>
                        <a:t>Y6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Bolsover</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93.1%</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6885361"/>
                  </a:ext>
                </a:extLst>
              </a:tr>
              <a:tr h="312518">
                <a:tc>
                  <a:txBody>
                    <a:bodyPr/>
                    <a:lstStyle/>
                    <a:p>
                      <a:r>
                        <a:rPr lang="en-GB" sz="1400" dirty="0"/>
                        <a:t>Y6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Peveril</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93.3%</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8081"/>
                  </a:ext>
                </a:extLst>
              </a:tr>
              <a:tr h="312518">
                <a:tc>
                  <a:txBody>
                    <a:bodyPr/>
                    <a:lstStyle/>
                    <a:p>
                      <a:r>
                        <a:rPr lang="en-GB" sz="1400" dirty="0"/>
                        <a:t>Y3/Y6</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Shirebrook</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87.1%</a:t>
                      </a:r>
                      <a:endParaRPr lang="en-GB" sz="14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9796945"/>
                  </a:ext>
                </a:extLst>
              </a:tr>
              <a:tr h="312518">
                <a:tc gridSpan="2">
                  <a:txBody>
                    <a:bodyPr/>
                    <a:lstStyle/>
                    <a:p>
                      <a:r>
                        <a:rPr lang="en-GB" sz="1400" b="1" dirty="0"/>
                        <a:t>Whole</a:t>
                      </a:r>
                      <a:r>
                        <a:rPr lang="en-GB" sz="1400" b="1" baseline="0" dirty="0"/>
                        <a:t> School Attendance</a:t>
                      </a:r>
                      <a:endParaRPr lang="en-GB" sz="14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91.6%</a:t>
                      </a:r>
                      <a:endParaRPr lang="en-GB"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6664665"/>
                  </a:ext>
                </a:extLst>
              </a:tr>
            </a:tbl>
          </a:graphicData>
        </a:graphic>
      </p:graphicFrame>
    </p:spTree>
    <p:extLst>
      <p:ext uri="{BB962C8B-B14F-4D97-AF65-F5344CB8AC3E}">
        <p14:creationId xmlns:p14="http://schemas.microsoft.com/office/powerpoint/2010/main" val="249041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B50CDD0-597C-6649-A39C-F1FB6ABD1F1B}"/>
              </a:ext>
            </a:extLst>
          </p:cNvPr>
          <p:cNvSpPr/>
          <p:nvPr/>
        </p:nvSpPr>
        <p:spPr>
          <a:xfrm>
            <a:off x="-8254" y="-14230"/>
            <a:ext cx="7559675" cy="1621962"/>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4" name="TextBox 3"/>
          <p:cNvSpPr txBox="1"/>
          <p:nvPr/>
        </p:nvSpPr>
        <p:spPr>
          <a:xfrm>
            <a:off x="3798461" y="2628099"/>
            <a:ext cx="3087132" cy="784830"/>
          </a:xfrm>
          <a:prstGeom prst="rect">
            <a:avLst/>
          </a:prstGeom>
          <a:noFill/>
        </p:spPr>
        <p:txBody>
          <a:bodyPr wrap="square" rtlCol="0">
            <a:spAutoFit/>
          </a:bodyPr>
          <a:lstStyle/>
          <a:p>
            <a:pPr algn="just"/>
            <a:endParaRPr lang="en-US" sz="1100" dirty="0"/>
          </a:p>
          <a:p>
            <a:pPr algn="just"/>
            <a:endParaRPr lang="en-US" sz="1100" dirty="0"/>
          </a:p>
          <a:p>
            <a:pPr algn="just"/>
            <a:endParaRPr lang="en-US" sz="1100" b="1" u="sng" dirty="0"/>
          </a:p>
          <a:p>
            <a:pPr fontAlgn="base"/>
            <a:endParaRPr lang="en-US" sz="1100" dirty="0"/>
          </a:p>
        </p:txBody>
      </p:sp>
      <p:sp>
        <p:nvSpPr>
          <p:cNvPr id="15" name="Rectangle 14">
            <a:extLst>
              <a:ext uri="{FF2B5EF4-FFF2-40B4-BE49-F238E27FC236}">
                <a16:creationId xmlns:a16="http://schemas.microsoft.com/office/drawing/2014/main" id="{5B50CDD0-597C-6649-A39C-F1FB6ABD1F1B}"/>
              </a:ext>
            </a:extLst>
          </p:cNvPr>
          <p:cNvSpPr/>
          <p:nvPr/>
        </p:nvSpPr>
        <p:spPr>
          <a:xfrm>
            <a:off x="-1" y="187491"/>
            <a:ext cx="384993" cy="10504322"/>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 name="Rectangle 16">
            <a:extLst>
              <a:ext uri="{FF2B5EF4-FFF2-40B4-BE49-F238E27FC236}">
                <a16:creationId xmlns:a16="http://schemas.microsoft.com/office/drawing/2014/main" id="{5B50CDD0-597C-6649-A39C-F1FB6ABD1F1B}"/>
              </a:ext>
            </a:extLst>
          </p:cNvPr>
          <p:cNvSpPr/>
          <p:nvPr/>
        </p:nvSpPr>
        <p:spPr>
          <a:xfrm>
            <a:off x="7068820" y="-40606"/>
            <a:ext cx="490854" cy="1051100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1" name="Rectangle 20">
            <a:extLst>
              <a:ext uri="{FF2B5EF4-FFF2-40B4-BE49-F238E27FC236}">
                <a16:creationId xmlns:a16="http://schemas.microsoft.com/office/drawing/2014/main" id="{5B50CDD0-597C-6649-A39C-F1FB6ABD1F1B}"/>
              </a:ext>
            </a:extLst>
          </p:cNvPr>
          <p:cNvSpPr/>
          <p:nvPr/>
        </p:nvSpPr>
        <p:spPr>
          <a:xfrm>
            <a:off x="-1" y="9887448"/>
            <a:ext cx="7559676" cy="811050"/>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9" name="TextBox 8"/>
          <p:cNvSpPr txBox="1"/>
          <p:nvPr/>
        </p:nvSpPr>
        <p:spPr>
          <a:xfrm>
            <a:off x="255271" y="166846"/>
            <a:ext cx="7018654" cy="954107"/>
          </a:xfrm>
          <a:prstGeom prst="rect">
            <a:avLst/>
          </a:prstGeom>
          <a:noFill/>
        </p:spPr>
        <p:txBody>
          <a:bodyPr wrap="square" rtlCol="0">
            <a:spAutoFit/>
          </a:bodyPr>
          <a:lstStyle/>
          <a:p>
            <a:pPr algn="ctr"/>
            <a:r>
              <a:rPr lang="en-GB" sz="2800" b="1" u="sng" dirty="0">
                <a:solidFill>
                  <a:schemeClr val="bg1"/>
                </a:solidFill>
              </a:rPr>
              <a:t>STAR OF THE WEEK</a:t>
            </a:r>
            <a:r>
              <a:rPr lang="en-GB" sz="2800" b="1" u="sng" baseline="30000" dirty="0">
                <a:solidFill>
                  <a:schemeClr val="bg1"/>
                </a:solidFill>
              </a:rPr>
              <a:t> </a:t>
            </a:r>
            <a:r>
              <a:rPr lang="en-GB" sz="2800" b="1" u="sng" dirty="0">
                <a:solidFill>
                  <a:schemeClr val="bg1"/>
                </a:solidFill>
              </a:rPr>
              <a:t> </a:t>
            </a:r>
          </a:p>
          <a:p>
            <a:pPr algn="ctr"/>
            <a:r>
              <a:rPr lang="en-GB" sz="2800" b="1" u="sng" dirty="0">
                <a:solidFill>
                  <a:schemeClr val="bg1"/>
                </a:solidFill>
              </a:rPr>
              <a:t>3</a:t>
            </a:r>
            <a:r>
              <a:rPr lang="en-GB" sz="2800" b="1" u="sng" baseline="30000" dirty="0">
                <a:solidFill>
                  <a:schemeClr val="bg1"/>
                </a:solidFill>
              </a:rPr>
              <a:t>rd</a:t>
            </a:r>
            <a:r>
              <a:rPr lang="en-GB" sz="2800" b="1" u="sng" dirty="0">
                <a:solidFill>
                  <a:schemeClr val="bg1"/>
                </a:solidFill>
              </a:rPr>
              <a:t> – 7</a:t>
            </a:r>
            <a:r>
              <a:rPr lang="en-GB" sz="2800" b="1" u="sng" baseline="30000" dirty="0">
                <a:solidFill>
                  <a:schemeClr val="bg1"/>
                </a:solidFill>
              </a:rPr>
              <a:t>th</a:t>
            </a:r>
            <a:r>
              <a:rPr lang="en-GB" sz="2800" b="1" u="sng" dirty="0">
                <a:solidFill>
                  <a:schemeClr val="bg1"/>
                </a:solidFill>
              </a:rPr>
              <a:t> July 2023</a:t>
            </a:r>
          </a:p>
        </p:txBody>
      </p:sp>
      <p:sp>
        <p:nvSpPr>
          <p:cNvPr id="2" name="AutoShape 2" descr="Image result for star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3" name="AutoShape 2" descr="127,650 Golden Star Stock Photos - Free &amp; Royalty-Free Stock Photos from  Dreamsti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graphicFrame>
        <p:nvGraphicFramePr>
          <p:cNvPr id="12" name="Table 11"/>
          <p:cNvGraphicFramePr>
            <a:graphicFrameLocks noGrp="1"/>
          </p:cNvGraphicFramePr>
          <p:nvPr>
            <p:extLst>
              <p:ext uri="{D42A27DB-BD31-4B8C-83A1-F6EECF244321}">
                <p14:modId xmlns:p14="http://schemas.microsoft.com/office/powerpoint/2010/main" val="4210074873"/>
              </p:ext>
            </p:extLst>
          </p:nvPr>
        </p:nvGraphicFramePr>
        <p:xfrm>
          <a:off x="192495" y="1120952"/>
          <a:ext cx="7241102" cy="8904972"/>
        </p:xfrm>
        <a:graphic>
          <a:graphicData uri="http://schemas.openxmlformats.org/drawingml/2006/table">
            <a:tbl>
              <a:tblPr firstRow="1" bandRow="1">
                <a:tableStyleId>{00A15C55-8517-42AA-B614-E9B94910E393}</a:tableStyleId>
              </a:tblPr>
              <a:tblGrid>
                <a:gridCol w="891816">
                  <a:extLst>
                    <a:ext uri="{9D8B030D-6E8A-4147-A177-3AD203B41FA5}">
                      <a16:colId xmlns:a16="http://schemas.microsoft.com/office/drawing/2014/main" val="1176413902"/>
                    </a:ext>
                  </a:extLst>
                </a:gridCol>
                <a:gridCol w="2999212">
                  <a:extLst>
                    <a:ext uri="{9D8B030D-6E8A-4147-A177-3AD203B41FA5}">
                      <a16:colId xmlns:a16="http://schemas.microsoft.com/office/drawing/2014/main" val="2197687853"/>
                    </a:ext>
                  </a:extLst>
                </a:gridCol>
                <a:gridCol w="3350074">
                  <a:extLst>
                    <a:ext uri="{9D8B030D-6E8A-4147-A177-3AD203B41FA5}">
                      <a16:colId xmlns:a16="http://schemas.microsoft.com/office/drawing/2014/main" val="3931270887"/>
                    </a:ext>
                  </a:extLst>
                </a:gridCol>
              </a:tblGrid>
              <a:tr h="345602">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355167248"/>
                  </a:ext>
                </a:extLst>
              </a:tr>
              <a:tr h="510240">
                <a:tc>
                  <a:txBody>
                    <a:bodyPr/>
                    <a:lstStyle/>
                    <a:p>
                      <a:r>
                        <a:rPr lang="en-GB" sz="1200" dirty="0"/>
                        <a:t>Heeley</a:t>
                      </a:r>
                      <a:endParaRPr lang="en-GB" sz="1200" b="1" dirty="0"/>
                    </a:p>
                  </a:txBody>
                  <a:tcPr/>
                </a:tc>
                <a:tc>
                  <a:txBody>
                    <a:bodyPr/>
                    <a:lstStyle/>
                    <a:p>
                      <a:pPr lvl="0">
                        <a:buNone/>
                      </a:pPr>
                      <a:r>
                        <a:rPr lang="en-US" sz="1100" dirty="0" smtClean="0">
                          <a:latin typeface="+mn-lt"/>
                        </a:rPr>
                        <a:t>Georgios – </a:t>
                      </a:r>
                      <a:r>
                        <a:rPr lang="en-US" sz="1100" b="1" dirty="0" smtClean="0">
                          <a:latin typeface="+mn-lt"/>
                        </a:rPr>
                        <a:t>Endeavour </a:t>
                      </a:r>
                      <a:r>
                        <a:rPr lang="en-US" sz="1100" dirty="0" smtClean="0">
                          <a:latin typeface="+mn-lt"/>
                        </a:rPr>
                        <a:t>and </a:t>
                      </a:r>
                      <a:r>
                        <a:rPr lang="en-US" sz="1100" b="1" dirty="0" smtClean="0">
                          <a:latin typeface="+mn-lt"/>
                        </a:rPr>
                        <a:t>Resilience</a:t>
                      </a:r>
                      <a:r>
                        <a:rPr lang="en-US" sz="1100" baseline="0" dirty="0" smtClean="0">
                          <a:latin typeface="+mn-lt"/>
                        </a:rPr>
                        <a:t> showing a ‘can do’ attitude all year. </a:t>
                      </a:r>
                      <a:endParaRPr lang="en-US" sz="1100" dirty="0">
                        <a:latin typeface="+mn-lt"/>
                      </a:endParaRPr>
                    </a:p>
                  </a:txBody>
                  <a:tcPr/>
                </a:tc>
                <a:tc>
                  <a:txBody>
                    <a:bodyPr/>
                    <a:lstStyle/>
                    <a:p>
                      <a:pPr lvl="0">
                        <a:buNone/>
                      </a:pPr>
                      <a:r>
                        <a:rPr lang="en-US" sz="1100" dirty="0" smtClean="0">
                          <a:latin typeface="+mn-lt"/>
                        </a:rPr>
                        <a:t>Arlo – </a:t>
                      </a:r>
                      <a:r>
                        <a:rPr lang="en-US" sz="1100" b="1" dirty="0" smtClean="0">
                          <a:latin typeface="+mn-lt"/>
                        </a:rPr>
                        <a:t>Aspiration</a:t>
                      </a:r>
                      <a:r>
                        <a:rPr lang="en-US" sz="1100" dirty="0" smtClean="0">
                          <a:latin typeface="+mn-lt"/>
                        </a:rPr>
                        <a:t> in all that he does and producing</a:t>
                      </a:r>
                      <a:r>
                        <a:rPr lang="en-US" sz="1100" baseline="0" dirty="0" smtClean="0">
                          <a:latin typeface="+mn-lt"/>
                        </a:rPr>
                        <a:t> amazing writing. </a:t>
                      </a:r>
                      <a:endParaRPr lang="en-US" sz="1100" dirty="0">
                        <a:latin typeface="+mn-lt"/>
                      </a:endParaRPr>
                    </a:p>
                  </a:txBody>
                  <a:tcPr/>
                </a:tc>
                <a:extLst>
                  <a:ext uri="{0D108BD9-81ED-4DB2-BD59-A6C34878D82A}">
                    <a16:rowId xmlns:a16="http://schemas.microsoft.com/office/drawing/2014/main" val="714500677"/>
                  </a:ext>
                </a:extLst>
              </a:tr>
              <a:tr h="450382">
                <a:tc>
                  <a:txBody>
                    <a:bodyPr/>
                    <a:lstStyle/>
                    <a:p>
                      <a:r>
                        <a:rPr lang="en-GB" sz="1200" dirty="0"/>
                        <a:t>Whirlow</a:t>
                      </a:r>
                      <a:endParaRPr lang="en-GB" sz="1200" b="1" dirty="0"/>
                    </a:p>
                  </a:txBody>
                  <a:tcPr/>
                </a:tc>
                <a:tc>
                  <a:txBody>
                    <a:bodyPr/>
                    <a:lstStyle/>
                    <a:p>
                      <a:r>
                        <a:rPr lang="en-GB" sz="1100" dirty="0" smtClean="0">
                          <a:latin typeface="+mn-lt"/>
                        </a:rPr>
                        <a:t>Carter – </a:t>
                      </a:r>
                      <a:r>
                        <a:rPr lang="en-GB" sz="1100" b="1" dirty="0" smtClean="0">
                          <a:latin typeface="+mn-lt"/>
                        </a:rPr>
                        <a:t>Creativity</a:t>
                      </a:r>
                      <a:r>
                        <a:rPr lang="en-GB" sz="1100" dirty="0" smtClean="0">
                          <a:latin typeface="+mn-lt"/>
                        </a:rPr>
                        <a:t> and </a:t>
                      </a:r>
                      <a:r>
                        <a:rPr lang="en-GB" sz="1100" b="1" dirty="0" smtClean="0">
                          <a:latin typeface="+mn-lt"/>
                        </a:rPr>
                        <a:t>Aspiration </a:t>
                      </a:r>
                      <a:r>
                        <a:rPr lang="en-GB" sz="1100" dirty="0" smtClean="0">
                          <a:latin typeface="+mn-lt"/>
                        </a:rPr>
                        <a:t>and always being a Role model. </a:t>
                      </a:r>
                      <a:endParaRPr lang="en-GB" sz="1100" dirty="0">
                        <a:latin typeface="+mn-lt"/>
                      </a:endParaRPr>
                    </a:p>
                  </a:txBody>
                  <a:tcPr/>
                </a:tc>
                <a:tc>
                  <a:txBody>
                    <a:bodyPr/>
                    <a:lstStyle/>
                    <a:p>
                      <a:r>
                        <a:rPr lang="en-GB" sz="1100" dirty="0" smtClean="0">
                          <a:latin typeface="+mn-lt"/>
                        </a:rPr>
                        <a:t>Louie</a:t>
                      </a:r>
                      <a:r>
                        <a:rPr lang="en-GB" sz="1100" baseline="0" dirty="0" smtClean="0">
                          <a:latin typeface="+mn-lt"/>
                        </a:rPr>
                        <a:t> – Showing </a:t>
                      </a:r>
                      <a:r>
                        <a:rPr lang="en-GB" sz="1100" b="1" baseline="0" dirty="0" smtClean="0">
                          <a:latin typeface="+mn-lt"/>
                        </a:rPr>
                        <a:t>Aspiration</a:t>
                      </a:r>
                      <a:r>
                        <a:rPr lang="en-GB" sz="1100" baseline="0" dirty="0" smtClean="0">
                          <a:latin typeface="+mn-lt"/>
                        </a:rPr>
                        <a:t> in following classroom routines. </a:t>
                      </a:r>
                      <a:endParaRPr lang="en-GB" sz="1100" dirty="0">
                        <a:latin typeface="+mn-lt"/>
                      </a:endParaRPr>
                    </a:p>
                  </a:txBody>
                  <a:tcPr/>
                </a:tc>
                <a:extLst>
                  <a:ext uri="{0D108BD9-81ED-4DB2-BD59-A6C34878D82A}">
                    <a16:rowId xmlns:a16="http://schemas.microsoft.com/office/drawing/2014/main" val="356087045"/>
                  </a:ext>
                </a:extLst>
              </a:tr>
              <a:tr h="627318">
                <a:tc>
                  <a:txBody>
                    <a:bodyPr/>
                    <a:lstStyle/>
                    <a:p>
                      <a:r>
                        <a:rPr lang="en-GB" sz="1200" dirty="0"/>
                        <a:t>Sheaf </a:t>
                      </a:r>
                      <a:endParaRPr lang="en-GB" sz="1200" b="1" dirty="0"/>
                    </a:p>
                  </a:txBody>
                  <a:tcPr/>
                </a:tc>
                <a:tc>
                  <a:txBody>
                    <a:bodyPr/>
                    <a:lstStyle/>
                    <a:p>
                      <a:r>
                        <a:rPr lang="en-GB" sz="1100" dirty="0" err="1" smtClean="0">
                          <a:latin typeface="+mn-lt"/>
                        </a:rPr>
                        <a:t>Darcey</a:t>
                      </a:r>
                      <a:r>
                        <a:rPr lang="en-GB" sz="1100" dirty="0" smtClean="0">
                          <a:latin typeface="+mn-lt"/>
                        </a:rPr>
                        <a:t> –</a:t>
                      </a:r>
                      <a:r>
                        <a:rPr lang="en-GB" sz="1100" baseline="0" dirty="0" smtClean="0">
                          <a:latin typeface="+mn-lt"/>
                        </a:rPr>
                        <a:t> Being an </a:t>
                      </a:r>
                      <a:r>
                        <a:rPr lang="en-GB" sz="1100" b="1" baseline="0" dirty="0" smtClean="0">
                          <a:latin typeface="+mn-lt"/>
                        </a:rPr>
                        <a:t>Aspirational</a:t>
                      </a:r>
                      <a:r>
                        <a:rPr lang="en-GB" sz="1100" baseline="0" dirty="0" smtClean="0">
                          <a:latin typeface="+mn-lt"/>
                        </a:rPr>
                        <a:t> learner. You are really stretching and challenging yourself in all subjects. </a:t>
                      </a:r>
                      <a:endParaRPr lang="en-GB" sz="1100" dirty="0">
                        <a:latin typeface="+mn-lt"/>
                      </a:endParaRPr>
                    </a:p>
                  </a:txBody>
                  <a:tcPr/>
                </a:tc>
                <a:tc>
                  <a:txBody>
                    <a:bodyPr/>
                    <a:lstStyle/>
                    <a:p>
                      <a:r>
                        <a:rPr lang="en-GB" sz="1100" dirty="0" smtClean="0">
                          <a:latin typeface="+mn-lt"/>
                        </a:rPr>
                        <a:t>Rohan – </a:t>
                      </a:r>
                      <a:r>
                        <a:rPr lang="en-GB" sz="1100" b="1" dirty="0" smtClean="0">
                          <a:latin typeface="+mn-lt"/>
                        </a:rPr>
                        <a:t>Resilience</a:t>
                      </a:r>
                      <a:r>
                        <a:rPr lang="en-GB" sz="1100" dirty="0" smtClean="0">
                          <a:latin typeface="+mn-lt"/>
                        </a:rPr>
                        <a:t>.</a:t>
                      </a:r>
                      <a:r>
                        <a:rPr lang="en-GB" sz="1100" baseline="0" dirty="0" smtClean="0">
                          <a:latin typeface="+mn-lt"/>
                        </a:rPr>
                        <a:t> Rohan has been showing how he can tackle and overcome things that he finds hard. </a:t>
                      </a:r>
                      <a:endParaRPr lang="en-GB" sz="1100" dirty="0">
                        <a:latin typeface="+mn-lt"/>
                      </a:endParaRPr>
                    </a:p>
                  </a:txBody>
                  <a:tcPr/>
                </a:tc>
                <a:extLst>
                  <a:ext uri="{0D108BD9-81ED-4DB2-BD59-A6C34878D82A}">
                    <a16:rowId xmlns:a16="http://schemas.microsoft.com/office/drawing/2014/main" val="191810788"/>
                  </a:ext>
                </a:extLst>
              </a:tr>
              <a:tr h="627318">
                <a:tc>
                  <a:txBody>
                    <a:bodyPr/>
                    <a:lstStyle/>
                    <a:p>
                      <a:r>
                        <a:rPr lang="en-GB" sz="1200" dirty="0" err="1"/>
                        <a:t>Endcliffe</a:t>
                      </a:r>
                      <a:endParaRPr lang="en-GB" sz="1200" b="1" dirty="0"/>
                    </a:p>
                  </a:txBody>
                  <a:tcPr/>
                </a:tc>
                <a:tc>
                  <a:txBody>
                    <a:bodyPr/>
                    <a:lstStyle/>
                    <a:p>
                      <a:r>
                        <a:rPr lang="en-GB" sz="1100" dirty="0" smtClean="0">
                          <a:latin typeface="+mn-lt"/>
                        </a:rPr>
                        <a:t>Ezra – </a:t>
                      </a:r>
                      <a:r>
                        <a:rPr lang="en-GB" sz="1100" b="1" dirty="0" smtClean="0">
                          <a:latin typeface="+mn-lt"/>
                        </a:rPr>
                        <a:t>Aspiration </a:t>
                      </a:r>
                      <a:r>
                        <a:rPr lang="en-GB" sz="1100" dirty="0" smtClean="0">
                          <a:latin typeface="+mn-lt"/>
                        </a:rPr>
                        <a:t>– Trying really hard in all lessons, Ezra has been participating</a:t>
                      </a:r>
                      <a:r>
                        <a:rPr lang="en-GB" sz="1100" baseline="0" dirty="0" smtClean="0">
                          <a:latin typeface="+mn-lt"/>
                        </a:rPr>
                        <a:t> in class discussions and always keen to learn. </a:t>
                      </a:r>
                      <a:endParaRPr lang="en-GB" sz="1100" dirty="0">
                        <a:latin typeface="+mn-lt"/>
                      </a:endParaRPr>
                    </a:p>
                  </a:txBody>
                  <a:tcPr/>
                </a:tc>
                <a:tc>
                  <a:txBody>
                    <a:bodyPr/>
                    <a:lstStyle/>
                    <a:p>
                      <a:r>
                        <a:rPr lang="en-GB" sz="1100" dirty="0" err="1" smtClean="0">
                          <a:latin typeface="+mn-lt"/>
                        </a:rPr>
                        <a:t>Bryley</a:t>
                      </a:r>
                      <a:r>
                        <a:rPr lang="en-GB" sz="1100" dirty="0" smtClean="0">
                          <a:latin typeface="+mn-lt"/>
                        </a:rPr>
                        <a:t> – </a:t>
                      </a:r>
                      <a:r>
                        <a:rPr lang="en-GB" sz="1100" b="1" dirty="0" smtClean="0">
                          <a:latin typeface="+mn-lt"/>
                        </a:rPr>
                        <a:t>Teamwork</a:t>
                      </a:r>
                      <a:r>
                        <a:rPr lang="en-GB" sz="1100" b="1" baseline="0" dirty="0" smtClean="0">
                          <a:latin typeface="+mn-lt"/>
                        </a:rPr>
                        <a:t> </a:t>
                      </a:r>
                      <a:r>
                        <a:rPr lang="en-GB" sz="1100" baseline="0" dirty="0" smtClean="0">
                          <a:latin typeface="+mn-lt"/>
                        </a:rPr>
                        <a:t>– </a:t>
                      </a:r>
                      <a:r>
                        <a:rPr lang="en-GB" sz="1100" baseline="0" dirty="0" err="1" smtClean="0">
                          <a:latin typeface="+mn-lt"/>
                        </a:rPr>
                        <a:t>Bryley</a:t>
                      </a:r>
                      <a:r>
                        <a:rPr lang="en-GB" sz="1100" baseline="0" dirty="0" smtClean="0">
                          <a:latin typeface="+mn-lt"/>
                        </a:rPr>
                        <a:t> was very supportive in PE; he cheered on his team and encouraged everyone. </a:t>
                      </a:r>
                      <a:endParaRPr lang="en-GB" sz="1100" dirty="0">
                        <a:latin typeface="+mn-lt"/>
                      </a:endParaRPr>
                    </a:p>
                  </a:txBody>
                  <a:tcPr/>
                </a:tc>
                <a:extLst>
                  <a:ext uri="{0D108BD9-81ED-4DB2-BD59-A6C34878D82A}">
                    <a16:rowId xmlns:a16="http://schemas.microsoft.com/office/drawing/2014/main" val="3362746882"/>
                  </a:ext>
                </a:extLst>
              </a:tr>
              <a:tr h="524237">
                <a:tc>
                  <a:txBody>
                    <a:bodyPr/>
                    <a:lstStyle/>
                    <a:p>
                      <a:r>
                        <a:rPr lang="en-GB" sz="1200" b="0" dirty="0"/>
                        <a:t>Norfolk</a:t>
                      </a:r>
                    </a:p>
                  </a:txBody>
                  <a:tcPr/>
                </a:tc>
                <a:tc>
                  <a:txBody>
                    <a:bodyPr/>
                    <a:lstStyle/>
                    <a:p>
                      <a:r>
                        <a:rPr lang="en-GB" sz="1100" dirty="0" smtClean="0">
                          <a:latin typeface="+mn-lt"/>
                        </a:rPr>
                        <a:t>Eddie – Combining </a:t>
                      </a:r>
                      <a:r>
                        <a:rPr lang="en-GB" sz="1100" b="1" dirty="0" smtClean="0">
                          <a:latin typeface="+mn-lt"/>
                        </a:rPr>
                        <a:t>Creativity</a:t>
                      </a:r>
                      <a:r>
                        <a:rPr lang="en-GB" sz="1100" dirty="0" smtClean="0">
                          <a:latin typeface="+mn-lt"/>
                        </a:rPr>
                        <a:t> and </a:t>
                      </a:r>
                      <a:r>
                        <a:rPr lang="en-GB" sz="1100" b="1" dirty="0" smtClean="0">
                          <a:latin typeface="+mn-lt"/>
                        </a:rPr>
                        <a:t>Aspiration</a:t>
                      </a:r>
                      <a:r>
                        <a:rPr lang="en-GB" sz="1100" dirty="0" smtClean="0">
                          <a:latin typeface="+mn-lt"/>
                        </a:rPr>
                        <a:t> to write a terrific letter in English! </a:t>
                      </a:r>
                      <a:endParaRPr lang="en-GB" sz="1100" dirty="0">
                        <a:latin typeface="+mn-lt"/>
                      </a:endParaRPr>
                    </a:p>
                  </a:txBody>
                  <a:tcPr/>
                </a:tc>
                <a:tc>
                  <a:txBody>
                    <a:bodyPr/>
                    <a:lstStyle/>
                    <a:p>
                      <a:r>
                        <a:rPr lang="en-GB" sz="1100" dirty="0" smtClean="0">
                          <a:latin typeface="+mn-lt"/>
                        </a:rPr>
                        <a:t>Lily – </a:t>
                      </a:r>
                      <a:r>
                        <a:rPr lang="en-GB" sz="1100" b="1" dirty="0" smtClean="0">
                          <a:latin typeface="+mn-lt"/>
                        </a:rPr>
                        <a:t>Aspiring</a:t>
                      </a:r>
                      <a:r>
                        <a:rPr lang="en-GB" sz="1100" dirty="0" smtClean="0">
                          <a:latin typeface="+mn-lt"/>
                        </a:rPr>
                        <a:t> to do her best in Maths</a:t>
                      </a:r>
                      <a:r>
                        <a:rPr lang="en-GB" sz="1100" baseline="0" dirty="0" smtClean="0">
                          <a:latin typeface="+mn-lt"/>
                        </a:rPr>
                        <a:t> lessons with wonderful results! </a:t>
                      </a:r>
                      <a:endParaRPr lang="en-GB" sz="1100" dirty="0">
                        <a:latin typeface="+mn-lt"/>
                      </a:endParaRPr>
                    </a:p>
                  </a:txBody>
                  <a:tcPr/>
                </a:tc>
                <a:extLst>
                  <a:ext uri="{0D108BD9-81ED-4DB2-BD59-A6C34878D82A}">
                    <a16:rowId xmlns:a16="http://schemas.microsoft.com/office/drawing/2014/main" val="2542760666"/>
                  </a:ext>
                </a:extLst>
              </a:tr>
              <a:tr h="877039">
                <a:tc>
                  <a:txBody>
                    <a:bodyPr/>
                    <a:lstStyle/>
                    <a:p>
                      <a:r>
                        <a:rPr lang="en-GB" sz="1200" dirty="0"/>
                        <a:t>Lyceum</a:t>
                      </a:r>
                      <a:endParaRPr lang="en-GB" sz="1200" b="1" dirty="0"/>
                    </a:p>
                  </a:txBody>
                  <a:tcPr/>
                </a:tc>
                <a:tc>
                  <a:txBody>
                    <a:bodyPr/>
                    <a:lstStyle/>
                    <a:p>
                      <a:r>
                        <a:rPr lang="en-GB" sz="1100" dirty="0" smtClean="0">
                          <a:latin typeface="+mn-lt"/>
                        </a:rPr>
                        <a:t>George – Showing</a:t>
                      </a:r>
                      <a:r>
                        <a:rPr lang="en-GB" sz="1100" baseline="0" dirty="0" smtClean="0">
                          <a:latin typeface="+mn-lt"/>
                        </a:rPr>
                        <a:t> real </a:t>
                      </a:r>
                      <a:r>
                        <a:rPr lang="en-GB" sz="1100" b="1" baseline="0" dirty="0" smtClean="0">
                          <a:latin typeface="+mn-lt"/>
                        </a:rPr>
                        <a:t>Resilience</a:t>
                      </a:r>
                      <a:r>
                        <a:rPr lang="en-GB" sz="1100" baseline="0" dirty="0" smtClean="0">
                          <a:latin typeface="+mn-lt"/>
                        </a:rPr>
                        <a:t> with your handwriting. You are really trying hard to join in the correct places. I am sure with some more hard work in Year 4, it will look amazing!</a:t>
                      </a:r>
                      <a:endParaRPr lang="en-GB" sz="1100" dirty="0">
                        <a:latin typeface="+mn-lt"/>
                      </a:endParaRPr>
                    </a:p>
                  </a:txBody>
                  <a:tcPr/>
                </a:tc>
                <a:tc>
                  <a:txBody>
                    <a:bodyPr/>
                    <a:lstStyle/>
                    <a:p>
                      <a:r>
                        <a:rPr lang="en-GB" sz="1100" dirty="0" smtClean="0">
                          <a:latin typeface="+mn-lt"/>
                        </a:rPr>
                        <a:t>Marnie – Showing </a:t>
                      </a:r>
                      <a:r>
                        <a:rPr lang="en-GB" sz="1100" b="1" dirty="0" smtClean="0">
                          <a:latin typeface="+mn-lt"/>
                        </a:rPr>
                        <a:t>Resilience</a:t>
                      </a:r>
                      <a:r>
                        <a:rPr lang="en-GB" sz="1100" dirty="0" smtClean="0">
                          <a:latin typeface="+mn-lt"/>
                        </a:rPr>
                        <a:t> and </a:t>
                      </a:r>
                      <a:r>
                        <a:rPr lang="en-GB" sz="1100" b="1" dirty="0" smtClean="0">
                          <a:latin typeface="+mn-lt"/>
                        </a:rPr>
                        <a:t>Endeavour</a:t>
                      </a:r>
                      <a:r>
                        <a:rPr lang="en-GB" sz="1100" dirty="0" smtClean="0">
                          <a:latin typeface="+mn-lt"/>
                        </a:rPr>
                        <a:t> this week. You have worked hard with your writing</a:t>
                      </a:r>
                      <a:r>
                        <a:rPr lang="en-GB" sz="1100" baseline="0" dirty="0" smtClean="0">
                          <a:latin typeface="+mn-lt"/>
                        </a:rPr>
                        <a:t> and it was great to see your enthusiasm to complete your work on Pompeii. </a:t>
                      </a:r>
                      <a:endParaRPr lang="en-GB" sz="1100" dirty="0">
                        <a:latin typeface="+mn-lt"/>
                      </a:endParaRPr>
                    </a:p>
                  </a:txBody>
                  <a:tcPr/>
                </a:tc>
                <a:extLst>
                  <a:ext uri="{0D108BD9-81ED-4DB2-BD59-A6C34878D82A}">
                    <a16:rowId xmlns:a16="http://schemas.microsoft.com/office/drawing/2014/main" val="72341227"/>
                  </a:ext>
                </a:extLst>
              </a:tr>
              <a:tr h="533941">
                <a:tc>
                  <a:txBody>
                    <a:bodyPr/>
                    <a:lstStyle/>
                    <a:p>
                      <a:r>
                        <a:rPr lang="en-GB" sz="1200" dirty="0"/>
                        <a:t>Crucible</a:t>
                      </a:r>
                      <a:endParaRPr lang="en-GB" sz="1200" b="1" dirty="0"/>
                    </a:p>
                  </a:txBody>
                  <a:tcPr/>
                </a:tc>
                <a:tc>
                  <a:txBody>
                    <a:bodyPr/>
                    <a:lstStyle/>
                    <a:p>
                      <a:pPr lvl="0">
                        <a:buNone/>
                      </a:pPr>
                      <a:r>
                        <a:rPr lang="en-US" sz="1100" dirty="0" smtClean="0">
                          <a:latin typeface="+mn-lt"/>
                        </a:rPr>
                        <a:t>Imogen – Using her spelling</a:t>
                      </a:r>
                      <a:r>
                        <a:rPr lang="en-US" sz="1100" baseline="0" dirty="0" smtClean="0">
                          <a:latin typeface="+mn-lt"/>
                        </a:rPr>
                        <a:t> log all the time. You have shown real </a:t>
                      </a:r>
                      <a:r>
                        <a:rPr lang="en-US" sz="1100" b="1" baseline="0" dirty="0" smtClean="0">
                          <a:latin typeface="+mn-lt"/>
                        </a:rPr>
                        <a:t>Endeavor</a:t>
                      </a:r>
                      <a:r>
                        <a:rPr lang="en-US" sz="1100" baseline="0" dirty="0" smtClean="0">
                          <a:latin typeface="+mn-lt"/>
                        </a:rPr>
                        <a:t> with spelling!</a:t>
                      </a:r>
                      <a:endParaRPr lang="en-US" sz="1100" dirty="0">
                        <a:latin typeface="+mn-lt"/>
                      </a:endParaRPr>
                    </a:p>
                  </a:txBody>
                  <a:tcPr/>
                </a:tc>
                <a:tc>
                  <a:txBody>
                    <a:bodyPr/>
                    <a:lstStyle/>
                    <a:p>
                      <a:pPr lvl="0">
                        <a:buNone/>
                      </a:pPr>
                      <a:r>
                        <a:rPr lang="en-US" sz="1100" dirty="0" err="1" smtClean="0">
                          <a:latin typeface="+mn-lt"/>
                        </a:rPr>
                        <a:t>Remarniz</a:t>
                      </a:r>
                      <a:r>
                        <a:rPr lang="en-US" sz="1100" dirty="0" smtClean="0">
                          <a:latin typeface="+mn-lt"/>
                        </a:rPr>
                        <a:t> – Always working hard and producing work to the best of his ability. </a:t>
                      </a:r>
                      <a:endParaRPr lang="en-US" sz="1100" dirty="0">
                        <a:latin typeface="+mn-lt"/>
                      </a:endParaRPr>
                    </a:p>
                  </a:txBody>
                  <a:tcPr/>
                </a:tc>
                <a:extLst>
                  <a:ext uri="{0D108BD9-81ED-4DB2-BD59-A6C34878D82A}">
                    <a16:rowId xmlns:a16="http://schemas.microsoft.com/office/drawing/2014/main" val="4165353896"/>
                  </a:ext>
                </a:extLst>
              </a:tr>
              <a:tr h="603409">
                <a:tc>
                  <a:txBody>
                    <a:bodyPr/>
                    <a:lstStyle/>
                    <a:p>
                      <a:r>
                        <a:rPr lang="en-GB" sz="1200" dirty="0"/>
                        <a:t>Weston</a:t>
                      </a:r>
                      <a:endParaRPr lang="en-GB" sz="1200" b="1" dirty="0"/>
                    </a:p>
                  </a:txBody>
                  <a:tcPr/>
                </a:tc>
                <a:tc>
                  <a:txBody>
                    <a:bodyPr/>
                    <a:lstStyle/>
                    <a:p>
                      <a:pPr lvl="0">
                        <a:buNone/>
                      </a:pPr>
                      <a:r>
                        <a:rPr lang="en-US" sz="1100" b="0" i="0" kern="1200" dirty="0" smtClean="0">
                          <a:solidFill>
                            <a:schemeClr val="dk1"/>
                          </a:solidFill>
                          <a:effectLst/>
                          <a:latin typeface="+mn-lt"/>
                          <a:ea typeface="+mn-ea"/>
                          <a:cs typeface="+mn-cs"/>
                        </a:rPr>
                        <a:t>Luca - Showing a positive attitude to his learning and good learning behaviors. </a:t>
                      </a:r>
                      <a:endParaRPr lang="en-US" sz="900" dirty="0">
                        <a:latin typeface="+mn-lt"/>
                      </a:endParaRPr>
                    </a:p>
                  </a:txBody>
                  <a:tcPr/>
                </a:tc>
                <a:tc>
                  <a:txBody>
                    <a:bodyPr/>
                    <a:lstStyle/>
                    <a:p>
                      <a:pPr lvl="0">
                        <a:buNone/>
                      </a:pPr>
                      <a:r>
                        <a:rPr lang="en-US" sz="1100" b="0" i="0" kern="1200" dirty="0" smtClean="0">
                          <a:solidFill>
                            <a:schemeClr val="dk1"/>
                          </a:solidFill>
                          <a:effectLst/>
                          <a:latin typeface="+mn-lt"/>
                          <a:ea typeface="+mn-ea"/>
                          <a:cs typeface="+mn-cs"/>
                        </a:rPr>
                        <a:t>Jacey - Showing </a:t>
                      </a:r>
                      <a:r>
                        <a:rPr lang="en-US" sz="1100" b="1" i="0" kern="1200" dirty="0" smtClean="0">
                          <a:solidFill>
                            <a:schemeClr val="dk1"/>
                          </a:solidFill>
                          <a:effectLst/>
                          <a:latin typeface="+mn-lt"/>
                          <a:ea typeface="+mn-ea"/>
                          <a:cs typeface="+mn-cs"/>
                        </a:rPr>
                        <a:t>Aspiration</a:t>
                      </a:r>
                      <a:r>
                        <a:rPr lang="en-US" sz="1100" b="0" i="0" kern="1200" dirty="0" smtClean="0">
                          <a:solidFill>
                            <a:schemeClr val="dk1"/>
                          </a:solidFill>
                          <a:effectLst/>
                          <a:latin typeface="+mn-lt"/>
                          <a:ea typeface="+mn-ea"/>
                          <a:cs typeface="+mn-cs"/>
                        </a:rPr>
                        <a:t> in Maths and moving her learning to the next level.</a:t>
                      </a:r>
                      <a:endParaRPr lang="en-US" sz="900" dirty="0">
                        <a:latin typeface="+mn-lt"/>
                      </a:endParaRPr>
                    </a:p>
                  </a:txBody>
                  <a:tcPr/>
                </a:tc>
                <a:extLst>
                  <a:ext uri="{0D108BD9-81ED-4DB2-BD59-A6C34878D82A}">
                    <a16:rowId xmlns:a16="http://schemas.microsoft.com/office/drawing/2014/main" val="66320812"/>
                  </a:ext>
                </a:extLst>
              </a:tr>
              <a:tr h="684090">
                <a:tc>
                  <a:txBody>
                    <a:bodyPr/>
                    <a:lstStyle/>
                    <a:p>
                      <a:r>
                        <a:rPr lang="en-GB" sz="1200" b="0" dirty="0"/>
                        <a:t>Kelham</a:t>
                      </a:r>
                    </a:p>
                  </a:txBody>
                  <a:tcPr/>
                </a:tc>
                <a:tc>
                  <a:txBody>
                    <a:bodyPr/>
                    <a:lstStyle/>
                    <a:p>
                      <a:r>
                        <a:rPr lang="en-GB" sz="1100" dirty="0" smtClean="0">
                          <a:latin typeface="+mn-lt"/>
                        </a:rPr>
                        <a:t>Conor – An amazing</a:t>
                      </a:r>
                      <a:r>
                        <a:rPr lang="en-GB" sz="1100" baseline="0" dirty="0" smtClean="0">
                          <a:latin typeface="+mn-lt"/>
                        </a:rPr>
                        <a:t> piece of work based on mountain ranges across the world.</a:t>
                      </a:r>
                      <a:endParaRPr lang="en-GB" sz="1100" dirty="0">
                        <a:latin typeface="+mn-lt"/>
                      </a:endParaRPr>
                    </a:p>
                  </a:txBody>
                  <a:tcPr/>
                </a:tc>
                <a:tc>
                  <a:txBody>
                    <a:bodyPr/>
                    <a:lstStyle/>
                    <a:p>
                      <a:r>
                        <a:rPr lang="en-GB" sz="1100" dirty="0" smtClean="0">
                          <a:latin typeface="+mn-lt"/>
                        </a:rPr>
                        <a:t>Cohan – Amazing progress in Maths.</a:t>
                      </a:r>
                      <a:r>
                        <a:rPr lang="en-GB" sz="1100" baseline="0" dirty="0" smtClean="0">
                          <a:latin typeface="+mn-lt"/>
                        </a:rPr>
                        <a:t> He has really fulfilled his true potential! </a:t>
                      </a:r>
                      <a:endParaRPr lang="en-GB" sz="1100" dirty="0">
                        <a:latin typeface="+mn-lt"/>
                      </a:endParaRPr>
                    </a:p>
                  </a:txBody>
                  <a:tcPr/>
                </a:tc>
                <a:extLst>
                  <a:ext uri="{0D108BD9-81ED-4DB2-BD59-A6C34878D82A}">
                    <a16:rowId xmlns:a16="http://schemas.microsoft.com/office/drawing/2014/main" val="1632652612"/>
                  </a:ext>
                </a:extLst>
              </a:tr>
              <a:tr h="638493">
                <a:tc>
                  <a:txBody>
                    <a:bodyPr/>
                    <a:lstStyle/>
                    <a:p>
                      <a:r>
                        <a:rPr lang="en-GB" sz="1200" b="0" dirty="0"/>
                        <a:t>Graves</a:t>
                      </a:r>
                    </a:p>
                  </a:txBody>
                  <a:tcPr/>
                </a:tc>
                <a:tc>
                  <a:txBody>
                    <a:bodyPr/>
                    <a:lstStyle/>
                    <a:p>
                      <a:r>
                        <a:rPr lang="en-GB" sz="1100" dirty="0" smtClean="0">
                          <a:latin typeface="+mn-lt"/>
                        </a:rPr>
                        <a:t>Abbey – Showing </a:t>
                      </a:r>
                      <a:r>
                        <a:rPr lang="en-GB" sz="1100" b="1" dirty="0" smtClean="0">
                          <a:latin typeface="+mn-lt"/>
                        </a:rPr>
                        <a:t>Empathy </a:t>
                      </a:r>
                      <a:r>
                        <a:rPr lang="en-GB" sz="1100" b="0" dirty="0" smtClean="0">
                          <a:latin typeface="+mn-lt"/>
                        </a:rPr>
                        <a:t>and</a:t>
                      </a:r>
                      <a:r>
                        <a:rPr lang="en-GB" sz="1100" b="1" dirty="0" smtClean="0">
                          <a:latin typeface="+mn-lt"/>
                        </a:rPr>
                        <a:t> Tolerance </a:t>
                      </a:r>
                      <a:r>
                        <a:rPr lang="en-GB" sz="1100" dirty="0" smtClean="0">
                          <a:latin typeface="+mn-lt"/>
                        </a:rPr>
                        <a:t>towards all</a:t>
                      </a:r>
                      <a:r>
                        <a:rPr lang="en-GB" sz="1100" baseline="0" dirty="0" smtClean="0">
                          <a:latin typeface="+mn-lt"/>
                        </a:rPr>
                        <a:t> her peers. Well Done on becoming a Bronze Learner!</a:t>
                      </a:r>
                      <a:endParaRPr lang="en-GB" sz="1100" dirty="0">
                        <a:latin typeface="+mn-lt"/>
                      </a:endParaRPr>
                    </a:p>
                  </a:txBody>
                  <a:tcPr/>
                </a:tc>
                <a:tc>
                  <a:txBody>
                    <a:bodyPr/>
                    <a:lstStyle/>
                    <a:p>
                      <a:r>
                        <a:rPr lang="en-GB" sz="1100" dirty="0" smtClean="0">
                          <a:latin typeface="+mn-lt"/>
                        </a:rPr>
                        <a:t>Keavy</a:t>
                      </a:r>
                      <a:r>
                        <a:rPr lang="en-GB" sz="1100" baseline="0" dirty="0" smtClean="0">
                          <a:latin typeface="+mn-lt"/>
                        </a:rPr>
                        <a:t> – Always </a:t>
                      </a:r>
                      <a:r>
                        <a:rPr lang="en-GB" sz="1100" b="1" baseline="0" dirty="0" smtClean="0">
                          <a:latin typeface="+mn-lt"/>
                        </a:rPr>
                        <a:t>showing all the school values. </a:t>
                      </a:r>
                      <a:r>
                        <a:rPr lang="en-GB" sz="1100" baseline="0" dirty="0" smtClean="0">
                          <a:latin typeface="+mn-lt"/>
                        </a:rPr>
                        <a:t>Well done for becoming a Silver Learner! </a:t>
                      </a:r>
                      <a:endParaRPr lang="en-GB" sz="1100" dirty="0">
                        <a:latin typeface="+mn-lt"/>
                      </a:endParaRPr>
                    </a:p>
                  </a:txBody>
                  <a:tcPr/>
                </a:tc>
                <a:extLst>
                  <a:ext uri="{0D108BD9-81ED-4DB2-BD59-A6C34878D82A}">
                    <a16:rowId xmlns:a16="http://schemas.microsoft.com/office/drawing/2014/main" val="1791032305"/>
                  </a:ext>
                </a:extLst>
              </a:tr>
              <a:tr h="627318">
                <a:tc>
                  <a:txBody>
                    <a:bodyPr/>
                    <a:lstStyle/>
                    <a:p>
                      <a:r>
                        <a:rPr lang="en-GB" sz="1200" dirty="0"/>
                        <a:t>Millennium</a:t>
                      </a:r>
                      <a:endParaRPr lang="en-GB" sz="1200" b="1" dirty="0"/>
                    </a:p>
                  </a:txBody>
                  <a:tcPr/>
                </a:tc>
                <a:tc>
                  <a:txBody>
                    <a:bodyPr/>
                    <a:lstStyle/>
                    <a:p>
                      <a:r>
                        <a:rPr lang="en-GB" sz="1100" dirty="0" smtClean="0">
                          <a:latin typeface="+mn-lt"/>
                        </a:rPr>
                        <a:t>Ella – Showing </a:t>
                      </a:r>
                      <a:r>
                        <a:rPr lang="en-GB" sz="1100" b="1" dirty="0" smtClean="0">
                          <a:latin typeface="+mn-lt"/>
                        </a:rPr>
                        <a:t>Aspiration </a:t>
                      </a:r>
                      <a:r>
                        <a:rPr lang="en-GB" sz="1100" dirty="0" smtClean="0">
                          <a:latin typeface="+mn-lt"/>
                        </a:rPr>
                        <a:t>and </a:t>
                      </a:r>
                      <a:r>
                        <a:rPr lang="en-GB" sz="1100" b="1" dirty="0" smtClean="0">
                          <a:latin typeface="+mn-lt"/>
                        </a:rPr>
                        <a:t>Resilience</a:t>
                      </a:r>
                      <a:r>
                        <a:rPr lang="en-GB" sz="1100" dirty="0" smtClean="0">
                          <a:latin typeface="+mn-lt"/>
                        </a:rPr>
                        <a:t> in Maths</a:t>
                      </a:r>
                      <a:r>
                        <a:rPr lang="en-GB" sz="1100" baseline="0" dirty="0" smtClean="0">
                          <a:latin typeface="+mn-lt"/>
                        </a:rPr>
                        <a:t> and for always being polite and helpful in and around school. </a:t>
                      </a:r>
                      <a:endParaRPr lang="en-GB" sz="1100" dirty="0">
                        <a:latin typeface="+mn-lt"/>
                      </a:endParaRPr>
                    </a:p>
                  </a:txBody>
                  <a:tcPr/>
                </a:tc>
                <a:tc>
                  <a:txBody>
                    <a:bodyPr/>
                    <a:lstStyle/>
                    <a:p>
                      <a:r>
                        <a:rPr lang="en-GB" sz="1100" dirty="0" smtClean="0">
                          <a:latin typeface="+mn-lt"/>
                        </a:rPr>
                        <a:t>Lexi – Showing </a:t>
                      </a:r>
                      <a:r>
                        <a:rPr lang="en-GB" sz="1100" b="1" dirty="0" smtClean="0">
                          <a:latin typeface="+mn-lt"/>
                        </a:rPr>
                        <a:t>Aspiration</a:t>
                      </a:r>
                      <a:r>
                        <a:rPr lang="en-GB" sz="1100" dirty="0" smtClean="0">
                          <a:latin typeface="+mn-lt"/>
                        </a:rPr>
                        <a:t> and </a:t>
                      </a:r>
                      <a:r>
                        <a:rPr lang="en-GB" sz="1100" b="1" dirty="0" smtClean="0">
                          <a:latin typeface="+mn-lt"/>
                        </a:rPr>
                        <a:t>Resilience</a:t>
                      </a:r>
                      <a:r>
                        <a:rPr lang="en-GB" sz="1100" dirty="0" smtClean="0">
                          <a:latin typeface="+mn-lt"/>
                        </a:rPr>
                        <a:t> in Maths</a:t>
                      </a:r>
                      <a:r>
                        <a:rPr lang="en-GB" sz="1100" baseline="0" dirty="0" smtClean="0">
                          <a:latin typeface="+mn-lt"/>
                        </a:rPr>
                        <a:t> and for always showing Role Models behaviour.</a:t>
                      </a:r>
                      <a:endParaRPr lang="en-GB" sz="1100" dirty="0">
                        <a:latin typeface="+mn-lt"/>
                      </a:endParaRPr>
                    </a:p>
                  </a:txBody>
                  <a:tcPr/>
                </a:tc>
                <a:extLst>
                  <a:ext uri="{0D108BD9-81ED-4DB2-BD59-A6C34878D82A}">
                    <a16:rowId xmlns:a16="http://schemas.microsoft.com/office/drawing/2014/main" val="143917752"/>
                  </a:ext>
                </a:extLst>
              </a:tr>
              <a:tr h="500903">
                <a:tc>
                  <a:txBody>
                    <a:bodyPr/>
                    <a:lstStyle/>
                    <a:p>
                      <a:r>
                        <a:rPr lang="en-GB" sz="1200" dirty="0"/>
                        <a:t>Bolsover</a:t>
                      </a:r>
                      <a:endParaRPr lang="en-GB" sz="1200" b="1" dirty="0"/>
                    </a:p>
                  </a:txBody>
                  <a:tcPr/>
                </a:tc>
                <a:tc>
                  <a:txBody>
                    <a:bodyPr/>
                    <a:lstStyle/>
                    <a:p>
                      <a:r>
                        <a:rPr lang="en-GB" sz="1100" dirty="0" smtClean="0">
                          <a:latin typeface="+mn-lt"/>
                        </a:rPr>
                        <a:t>Freya – Showing great </a:t>
                      </a:r>
                      <a:r>
                        <a:rPr lang="en-GB" sz="1100" b="1" dirty="0" smtClean="0">
                          <a:latin typeface="+mn-lt"/>
                        </a:rPr>
                        <a:t>Teamwork</a:t>
                      </a:r>
                      <a:r>
                        <a:rPr lang="en-GB" sz="1100" baseline="0" dirty="0" smtClean="0">
                          <a:latin typeface="+mn-lt"/>
                        </a:rPr>
                        <a:t> in all lessons. Your confidence is shining through! </a:t>
                      </a:r>
                      <a:endParaRPr lang="en-GB" sz="1100" dirty="0">
                        <a:latin typeface="+mn-lt"/>
                      </a:endParaRPr>
                    </a:p>
                  </a:txBody>
                  <a:tcPr/>
                </a:tc>
                <a:tc>
                  <a:txBody>
                    <a:bodyPr/>
                    <a:lstStyle/>
                    <a:p>
                      <a:r>
                        <a:rPr lang="en-GB" sz="1100" dirty="0" smtClean="0">
                          <a:latin typeface="+mn-lt"/>
                        </a:rPr>
                        <a:t>Max – His</a:t>
                      </a:r>
                      <a:r>
                        <a:rPr lang="en-GB" sz="1100" baseline="0" dirty="0" smtClean="0">
                          <a:latin typeface="+mn-lt"/>
                        </a:rPr>
                        <a:t> </a:t>
                      </a:r>
                      <a:r>
                        <a:rPr lang="en-GB" sz="1100" b="1" baseline="0" dirty="0" smtClean="0">
                          <a:latin typeface="+mn-lt"/>
                        </a:rPr>
                        <a:t>Resilience</a:t>
                      </a:r>
                      <a:r>
                        <a:rPr lang="en-GB" sz="1100" baseline="0" dirty="0" smtClean="0">
                          <a:latin typeface="+mn-lt"/>
                        </a:rPr>
                        <a:t> in and out of the classroom. You are showing lots of determination. </a:t>
                      </a:r>
                      <a:endParaRPr lang="en-GB" sz="1100" dirty="0">
                        <a:latin typeface="+mn-lt"/>
                      </a:endParaRPr>
                    </a:p>
                  </a:txBody>
                  <a:tcPr/>
                </a:tc>
                <a:extLst>
                  <a:ext uri="{0D108BD9-81ED-4DB2-BD59-A6C34878D82A}">
                    <a16:rowId xmlns:a16="http://schemas.microsoft.com/office/drawing/2014/main" val="2858073695"/>
                  </a:ext>
                </a:extLst>
              </a:tr>
              <a:tr h="543721">
                <a:tc>
                  <a:txBody>
                    <a:bodyPr/>
                    <a:lstStyle/>
                    <a:p>
                      <a:r>
                        <a:rPr lang="en-GB" sz="1200" dirty="0"/>
                        <a:t>Peveril</a:t>
                      </a:r>
                      <a:endParaRPr lang="en-GB" sz="1200" b="1" dirty="0"/>
                    </a:p>
                  </a:txBody>
                  <a:tcPr/>
                </a:tc>
                <a:tc>
                  <a:txBody>
                    <a:bodyPr/>
                    <a:lstStyle/>
                    <a:p>
                      <a:r>
                        <a:rPr lang="en-GB" sz="1100" dirty="0" smtClean="0">
                          <a:latin typeface="+mn-lt"/>
                        </a:rPr>
                        <a:t>Rube – Showing a positive attitude and having high </a:t>
                      </a:r>
                      <a:r>
                        <a:rPr lang="en-GB" sz="1100" b="1" dirty="0" smtClean="0">
                          <a:latin typeface="+mn-lt"/>
                        </a:rPr>
                        <a:t>Aspirations.</a:t>
                      </a:r>
                      <a:r>
                        <a:rPr lang="en-GB" sz="1100" b="1" baseline="0" dirty="0" smtClean="0">
                          <a:latin typeface="+mn-lt"/>
                        </a:rPr>
                        <a:t> </a:t>
                      </a:r>
                      <a:endParaRPr lang="en-GB" sz="1100" b="1" dirty="0">
                        <a:latin typeface="+mn-lt"/>
                      </a:endParaRPr>
                    </a:p>
                  </a:txBody>
                  <a:tcPr/>
                </a:tc>
                <a:tc>
                  <a:txBody>
                    <a:bodyPr/>
                    <a:lstStyle/>
                    <a:p>
                      <a:r>
                        <a:rPr lang="en-GB" sz="1100" dirty="0" smtClean="0">
                          <a:latin typeface="+mn-lt"/>
                        </a:rPr>
                        <a:t>Frankie –Showing</a:t>
                      </a:r>
                      <a:r>
                        <a:rPr lang="en-GB" sz="1100" baseline="0" dirty="0" smtClean="0">
                          <a:latin typeface="+mn-lt"/>
                        </a:rPr>
                        <a:t> </a:t>
                      </a:r>
                      <a:r>
                        <a:rPr lang="en-GB" sz="1100" b="1" baseline="0" dirty="0" smtClean="0">
                          <a:latin typeface="+mn-lt"/>
                        </a:rPr>
                        <a:t>Endeavour</a:t>
                      </a:r>
                      <a:r>
                        <a:rPr lang="en-GB" sz="1100" baseline="0" dirty="0" smtClean="0">
                          <a:latin typeface="+mn-lt"/>
                        </a:rPr>
                        <a:t> and </a:t>
                      </a:r>
                      <a:r>
                        <a:rPr lang="en-GB" sz="1100" b="1" baseline="0" dirty="0" smtClean="0">
                          <a:latin typeface="+mn-lt"/>
                        </a:rPr>
                        <a:t>Resilience</a:t>
                      </a:r>
                      <a:r>
                        <a:rPr lang="en-GB" sz="1100" baseline="0" dirty="0" smtClean="0">
                          <a:latin typeface="+mn-lt"/>
                        </a:rPr>
                        <a:t> </a:t>
                      </a:r>
                      <a:r>
                        <a:rPr lang="en-GB" sz="1100" dirty="0" smtClean="0">
                          <a:latin typeface="+mn-lt"/>
                        </a:rPr>
                        <a:t>every day. </a:t>
                      </a:r>
                      <a:endParaRPr lang="en-GB" sz="1100" dirty="0">
                        <a:latin typeface="+mn-lt"/>
                      </a:endParaRPr>
                    </a:p>
                  </a:txBody>
                  <a:tcPr/>
                </a:tc>
                <a:extLst>
                  <a:ext uri="{0D108BD9-81ED-4DB2-BD59-A6C34878D82A}">
                    <a16:rowId xmlns:a16="http://schemas.microsoft.com/office/drawing/2014/main" val="2285487600"/>
                  </a:ext>
                </a:extLst>
              </a:tr>
              <a:tr h="810961">
                <a:tc>
                  <a:txBody>
                    <a:bodyPr/>
                    <a:lstStyle/>
                    <a:p>
                      <a:r>
                        <a:rPr lang="en-GB" sz="1200" dirty="0"/>
                        <a:t>Shirebrook</a:t>
                      </a:r>
                      <a:endParaRPr lang="en-GB" sz="1200" b="1" dirty="0"/>
                    </a:p>
                  </a:txBody>
                  <a:tcPr/>
                </a:tc>
                <a:tc>
                  <a:txBody>
                    <a:bodyPr/>
                    <a:lstStyle/>
                    <a:p>
                      <a:pPr lvl="0" algn="l">
                        <a:lnSpc>
                          <a:spcPct val="100000"/>
                        </a:lnSpc>
                        <a:spcBef>
                          <a:spcPts val="0"/>
                        </a:spcBef>
                        <a:spcAft>
                          <a:spcPts val="0"/>
                        </a:spcAft>
                        <a:buNone/>
                      </a:pPr>
                      <a:r>
                        <a:rPr lang="en-US" sz="1100" dirty="0" smtClean="0">
                          <a:latin typeface="+mn-lt"/>
                        </a:rPr>
                        <a:t>Elijah – </a:t>
                      </a:r>
                      <a:r>
                        <a:rPr lang="en-US" sz="1100" b="1" dirty="0" smtClean="0">
                          <a:latin typeface="+mn-lt"/>
                        </a:rPr>
                        <a:t>Resilience</a:t>
                      </a:r>
                      <a:r>
                        <a:rPr lang="en-US" sz="1100" baseline="0" dirty="0" smtClean="0">
                          <a:latin typeface="+mn-lt"/>
                        </a:rPr>
                        <a:t> – Elijah has coped really well with all the changes in Shirebrook and shown </a:t>
                      </a:r>
                      <a:r>
                        <a:rPr lang="en-US" sz="1100" b="1" baseline="0" dirty="0" smtClean="0">
                          <a:latin typeface="+mn-lt"/>
                        </a:rPr>
                        <a:t>Resilience</a:t>
                      </a:r>
                      <a:r>
                        <a:rPr lang="en-US" sz="1100" baseline="0" dirty="0" smtClean="0">
                          <a:latin typeface="+mn-lt"/>
                        </a:rPr>
                        <a:t> when engaging in work and activities. </a:t>
                      </a:r>
                      <a:endParaRPr lang="en-US" sz="1100" dirty="0">
                        <a:latin typeface="+mn-lt"/>
                      </a:endParaRPr>
                    </a:p>
                  </a:txBody>
                  <a:tcPr/>
                </a:tc>
                <a:tc>
                  <a:txBody>
                    <a:bodyPr/>
                    <a:lstStyle/>
                    <a:p>
                      <a:pPr lvl="0">
                        <a:buNone/>
                      </a:pPr>
                      <a:r>
                        <a:rPr lang="en-US" sz="1100" dirty="0" smtClean="0">
                          <a:latin typeface="+mn-lt"/>
                        </a:rPr>
                        <a:t>Junior –</a:t>
                      </a:r>
                      <a:r>
                        <a:rPr lang="en-US" sz="1100" b="1" dirty="0" smtClean="0">
                          <a:latin typeface="+mn-lt"/>
                        </a:rPr>
                        <a:t> Resilience  </a:t>
                      </a:r>
                      <a:r>
                        <a:rPr lang="en-US" sz="1100" dirty="0" smtClean="0">
                          <a:latin typeface="+mn-lt"/>
                        </a:rPr>
                        <a:t>- Junior has coped really well with all the changes in Shirebrook and shown </a:t>
                      </a:r>
                      <a:r>
                        <a:rPr lang="en-US" sz="1100" b="1" dirty="0" smtClean="0">
                          <a:latin typeface="+mn-lt"/>
                        </a:rPr>
                        <a:t>Resilience </a:t>
                      </a:r>
                      <a:r>
                        <a:rPr lang="en-US" sz="1100" dirty="0" smtClean="0">
                          <a:latin typeface="+mn-lt"/>
                        </a:rPr>
                        <a:t>when engaging in work and activities.</a:t>
                      </a:r>
                      <a:r>
                        <a:rPr lang="en-US" sz="1100" baseline="0" dirty="0" smtClean="0">
                          <a:latin typeface="+mn-lt"/>
                        </a:rPr>
                        <a:t> </a:t>
                      </a:r>
                      <a:endParaRPr lang="en-US" sz="1100" dirty="0">
                        <a:latin typeface="+mn-lt"/>
                      </a:endParaRPr>
                    </a:p>
                  </a:txBody>
                  <a:tcPr/>
                </a:tc>
                <a:extLst>
                  <a:ext uri="{0D108BD9-81ED-4DB2-BD59-A6C34878D82A}">
                    <a16:rowId xmlns:a16="http://schemas.microsoft.com/office/drawing/2014/main" val="1760970993"/>
                  </a:ext>
                </a:extLst>
              </a:tr>
            </a:tbl>
          </a:graphicData>
        </a:graphic>
      </p:graphicFrame>
    </p:spTree>
    <p:extLst>
      <p:ext uri="{BB962C8B-B14F-4D97-AF65-F5344CB8AC3E}">
        <p14:creationId xmlns:p14="http://schemas.microsoft.com/office/powerpoint/2010/main" val="263319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B50CDD0-597C-6649-A39C-F1FB6ABD1F1B}"/>
              </a:ext>
            </a:extLst>
          </p:cNvPr>
          <p:cNvSpPr/>
          <p:nvPr/>
        </p:nvSpPr>
        <p:spPr>
          <a:xfrm>
            <a:off x="-2" y="-17298"/>
            <a:ext cx="7559675" cy="1047566"/>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Dates for the Diary</a:t>
            </a:r>
          </a:p>
        </p:txBody>
      </p:sp>
      <p:sp>
        <p:nvSpPr>
          <p:cNvPr id="15" name="Rectangle 14">
            <a:extLst>
              <a:ext uri="{FF2B5EF4-FFF2-40B4-BE49-F238E27FC236}">
                <a16:creationId xmlns:a16="http://schemas.microsoft.com/office/drawing/2014/main" id="{5B50CDD0-597C-6649-A39C-F1FB6ABD1F1B}"/>
              </a:ext>
            </a:extLst>
          </p:cNvPr>
          <p:cNvSpPr/>
          <p:nvPr/>
        </p:nvSpPr>
        <p:spPr>
          <a:xfrm>
            <a:off x="-1" y="312739"/>
            <a:ext cx="541845" cy="10379074"/>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B50CDD0-597C-6649-A39C-F1FB6ABD1F1B}"/>
              </a:ext>
            </a:extLst>
          </p:cNvPr>
          <p:cNvSpPr/>
          <p:nvPr/>
        </p:nvSpPr>
        <p:spPr>
          <a:xfrm>
            <a:off x="6992951" y="-17299"/>
            <a:ext cx="676776" cy="1071579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B50CDD0-597C-6649-A39C-F1FB6ABD1F1B}"/>
              </a:ext>
            </a:extLst>
          </p:cNvPr>
          <p:cNvSpPr/>
          <p:nvPr/>
        </p:nvSpPr>
        <p:spPr>
          <a:xfrm>
            <a:off x="-1" y="1545466"/>
            <a:ext cx="7559676" cy="9153034"/>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3872437" y="2246391"/>
            <a:ext cx="3128462" cy="1569660"/>
          </a:xfrm>
          <a:prstGeom prst="rect">
            <a:avLst/>
          </a:prstGeom>
          <a:noFill/>
        </p:spPr>
        <p:txBody>
          <a:bodyPr wrap="square" rtlCol="0">
            <a:spAutoFit/>
          </a:bodyPr>
          <a:lstStyle/>
          <a:p>
            <a:endParaRPr lang="en-GB" sz="1200" b="1" u="sng" dirty="0"/>
          </a:p>
          <a:p>
            <a:endParaRPr lang="en-GB" sz="1200" b="1" u="sng" dirty="0"/>
          </a:p>
          <a:p>
            <a:endParaRPr lang="en-GB" sz="1200" b="1" u="sng" dirty="0"/>
          </a:p>
          <a:p>
            <a:endParaRPr lang="en-GB" sz="1200" b="1" u="sng" dirty="0"/>
          </a:p>
          <a:p>
            <a:endParaRPr lang="en-GB" sz="1200" b="1" u="sng" dirty="0"/>
          </a:p>
          <a:p>
            <a:endParaRPr lang="en-GB" sz="1200" b="1" u="sng" dirty="0"/>
          </a:p>
          <a:p>
            <a:endParaRPr lang="en-GB" sz="1200" b="1" u="sng" dirty="0"/>
          </a:p>
          <a:p>
            <a:r>
              <a:rPr lang="en-GB" sz="1200" b="1" u="sng" dirty="0"/>
              <a:t> </a:t>
            </a:r>
          </a:p>
        </p:txBody>
      </p:sp>
      <p:sp>
        <p:nvSpPr>
          <p:cNvPr id="6" name="AutoShape 2" descr="Image.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9" name="Picture 78">
            <a:extLst>
              <a:ext uri="{FF2B5EF4-FFF2-40B4-BE49-F238E27FC236}">
                <a16:creationId xmlns:a16="http://schemas.microsoft.com/office/drawing/2014/main" id="{BB2C1CFF-2933-654A-BE0A-6F7584EB72E0}"/>
              </a:ext>
            </a:extLst>
          </p:cNvPr>
          <p:cNvPicPr>
            <a:picLocks noChangeAspect="1"/>
          </p:cNvPicPr>
          <p:nvPr/>
        </p:nvPicPr>
        <p:blipFill>
          <a:blip r:embed="rId2"/>
          <a:stretch>
            <a:fillRect/>
          </a:stretch>
        </p:blipFill>
        <p:spPr>
          <a:xfrm>
            <a:off x="6100449" y="9315209"/>
            <a:ext cx="1056873" cy="1105652"/>
          </a:xfrm>
          <a:prstGeom prst="rect">
            <a:avLst/>
          </a:prstGeom>
        </p:spPr>
      </p:pic>
      <p:sp>
        <p:nvSpPr>
          <p:cNvPr id="4" name="AutoShape 2" descr="Why Queen Elizabeth Had Never Visited Gree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Rectangle 7"/>
          <p:cNvSpPr/>
          <p:nvPr/>
        </p:nvSpPr>
        <p:spPr>
          <a:xfrm>
            <a:off x="541844" y="2221801"/>
            <a:ext cx="6347339" cy="1369606"/>
          </a:xfrm>
          <a:prstGeom prst="rect">
            <a:avLst/>
          </a:prstGeom>
        </p:spPr>
        <p:txBody>
          <a:bodyPr wrap="square">
            <a:spAutoFit/>
          </a:bodyPr>
          <a:lstStyle/>
          <a:p>
            <a:endParaRPr lang="en-US" sz="1300" dirty="0"/>
          </a:p>
          <a:p>
            <a:endParaRPr lang="en-US" sz="1300" dirty="0"/>
          </a:p>
          <a:p>
            <a:endParaRPr lang="en-US" sz="1300" dirty="0"/>
          </a:p>
          <a:p>
            <a:endParaRPr lang="en-US" sz="1300" dirty="0"/>
          </a:p>
          <a:p>
            <a:endParaRPr lang="en-US" sz="1300" dirty="0"/>
          </a:p>
          <a:p>
            <a:r>
              <a:rPr lang="en-US" dirty="0"/>
              <a:t> </a:t>
            </a:r>
          </a:p>
        </p:txBody>
      </p:sp>
      <p:sp>
        <p:nvSpPr>
          <p:cNvPr id="16" name="Rectangle 15">
            <a:extLst>
              <a:ext uri="{FF2B5EF4-FFF2-40B4-BE49-F238E27FC236}">
                <a16:creationId xmlns:a16="http://schemas.microsoft.com/office/drawing/2014/main" id="{5B50CDD0-597C-6649-A39C-F1FB6ABD1F1B}"/>
              </a:ext>
            </a:extLst>
          </p:cNvPr>
          <p:cNvSpPr/>
          <p:nvPr/>
        </p:nvSpPr>
        <p:spPr>
          <a:xfrm>
            <a:off x="0" y="-1"/>
            <a:ext cx="7559675" cy="1681121"/>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Dates for the Diary</a:t>
            </a:r>
          </a:p>
        </p:txBody>
      </p:sp>
      <p:graphicFrame>
        <p:nvGraphicFramePr>
          <p:cNvPr id="13" name="Table 12"/>
          <p:cNvGraphicFramePr>
            <a:graphicFrameLocks noGrp="1"/>
          </p:cNvGraphicFramePr>
          <p:nvPr>
            <p:extLst>
              <p:ext uri="{D42A27DB-BD31-4B8C-83A1-F6EECF244321}">
                <p14:modId xmlns:p14="http://schemas.microsoft.com/office/powerpoint/2010/main" val="126929714"/>
              </p:ext>
            </p:extLst>
          </p:nvPr>
        </p:nvGraphicFramePr>
        <p:xfrm>
          <a:off x="649145" y="1386907"/>
          <a:ext cx="6446583" cy="7928302"/>
        </p:xfrm>
        <a:graphic>
          <a:graphicData uri="http://schemas.openxmlformats.org/drawingml/2006/table">
            <a:tbl>
              <a:tblPr firstRow="1" bandRow="1">
                <a:tableStyleId>{21E4AEA4-8DFA-4A89-87EB-49C32662AFE0}</a:tableStyleId>
              </a:tblPr>
              <a:tblGrid>
                <a:gridCol w="1707689">
                  <a:extLst>
                    <a:ext uri="{9D8B030D-6E8A-4147-A177-3AD203B41FA5}">
                      <a16:colId xmlns:a16="http://schemas.microsoft.com/office/drawing/2014/main" val="336721605"/>
                    </a:ext>
                  </a:extLst>
                </a:gridCol>
                <a:gridCol w="4738894">
                  <a:extLst>
                    <a:ext uri="{9D8B030D-6E8A-4147-A177-3AD203B41FA5}">
                      <a16:colId xmlns:a16="http://schemas.microsoft.com/office/drawing/2014/main" val="3479800910"/>
                    </a:ext>
                  </a:extLst>
                </a:gridCol>
              </a:tblGrid>
              <a:tr h="376138">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66873879"/>
                  </a:ext>
                </a:extLst>
              </a:tr>
              <a:tr h="542278">
                <a:tc>
                  <a:txBody>
                    <a:bodyPr/>
                    <a:lstStyle/>
                    <a:p>
                      <a:pPr algn="ctr"/>
                      <a:r>
                        <a:rPr lang="en-GB" sz="1400" dirty="0"/>
                        <a:t>11</a:t>
                      </a:r>
                      <a:r>
                        <a:rPr lang="en-GB" sz="1400" baseline="30000" dirty="0"/>
                        <a:t>th</a:t>
                      </a:r>
                      <a:r>
                        <a:rPr lang="en-GB" sz="1400" baseline="0" dirty="0"/>
                        <a:t> July</a:t>
                      </a:r>
                      <a:endParaRPr lang="en-GB" sz="1400" dirty="0"/>
                    </a:p>
                  </a:txBody>
                  <a:tcPr/>
                </a:tc>
                <a:tc>
                  <a:txBody>
                    <a:bodyPr/>
                    <a:lstStyle/>
                    <a:p>
                      <a:pPr algn="ctr"/>
                      <a:r>
                        <a:rPr lang="en-GB" sz="1800" dirty="0"/>
                        <a:t>Sports Day – Y</a:t>
                      </a:r>
                      <a:r>
                        <a:rPr lang="en-GB" sz="1800" baseline="0" dirty="0"/>
                        <a:t>3 &amp; Y4 – </a:t>
                      </a:r>
                      <a:r>
                        <a:rPr lang="en-GB" sz="1800" b="1" baseline="0" dirty="0"/>
                        <a:t>10:00am</a:t>
                      </a:r>
                      <a:endParaRPr lang="en-GB" sz="1800" b="1" dirty="0"/>
                    </a:p>
                  </a:txBody>
                  <a:tcPr/>
                </a:tc>
                <a:extLst>
                  <a:ext uri="{0D108BD9-81ED-4DB2-BD59-A6C34878D82A}">
                    <a16:rowId xmlns:a16="http://schemas.microsoft.com/office/drawing/2014/main" val="1235262612"/>
                  </a:ext>
                </a:extLst>
              </a:tr>
              <a:tr h="707232">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400" dirty="0"/>
                        <a:t>11</a:t>
                      </a:r>
                      <a:r>
                        <a:rPr lang="en-GB" sz="1400" baseline="30000" dirty="0"/>
                        <a:t>th</a:t>
                      </a:r>
                      <a:r>
                        <a:rPr lang="en-GB" sz="1400" baseline="0" dirty="0"/>
                        <a:t> July</a:t>
                      </a:r>
                      <a:endParaRPr lang="en-GB" sz="1400" dirty="0"/>
                    </a:p>
                    <a:p>
                      <a:pPr algn="ctr"/>
                      <a:endParaRPr lang="en-GB" sz="1400" dirty="0"/>
                    </a:p>
                  </a:txBody>
                  <a:tcPr/>
                </a:tc>
                <a:tc>
                  <a:txBody>
                    <a:bodyPr/>
                    <a:lstStyle/>
                    <a:p>
                      <a:pPr algn="ctr"/>
                      <a:r>
                        <a:rPr lang="en-GB" sz="1800" dirty="0"/>
                        <a:t>Sports Day – Y</a:t>
                      </a:r>
                      <a:r>
                        <a:rPr lang="en-GB" sz="1800" baseline="0" dirty="0"/>
                        <a:t>1 &amp; Y2 – </a:t>
                      </a:r>
                      <a:r>
                        <a:rPr lang="en-GB" sz="1800" b="1" baseline="0" dirty="0"/>
                        <a:t>1:30pm</a:t>
                      </a:r>
                      <a:endParaRPr lang="en-GB" sz="1800" b="1" dirty="0"/>
                    </a:p>
                  </a:txBody>
                  <a:tcPr/>
                </a:tc>
                <a:extLst>
                  <a:ext uri="{0D108BD9-81ED-4DB2-BD59-A6C34878D82A}">
                    <a16:rowId xmlns:a16="http://schemas.microsoft.com/office/drawing/2014/main" val="345846180"/>
                  </a:ext>
                </a:extLst>
              </a:tr>
              <a:tr h="575487">
                <a:tc>
                  <a:txBody>
                    <a:bodyPr/>
                    <a:lstStyle/>
                    <a:p>
                      <a:pPr algn="ctr"/>
                      <a:r>
                        <a:rPr lang="en-GB" sz="1400" dirty="0"/>
                        <a:t>12</a:t>
                      </a:r>
                      <a:r>
                        <a:rPr lang="en-GB" sz="1400" baseline="30000" dirty="0"/>
                        <a:t>th</a:t>
                      </a:r>
                      <a:r>
                        <a:rPr lang="en-GB" sz="1400" dirty="0"/>
                        <a:t> July</a:t>
                      </a:r>
                    </a:p>
                  </a:txBody>
                  <a:tcPr/>
                </a:tc>
                <a:tc>
                  <a:txBody>
                    <a:bodyPr/>
                    <a:lstStyle/>
                    <a:p>
                      <a:pPr algn="ctr"/>
                      <a:r>
                        <a:rPr lang="en-GB" sz="1800" dirty="0"/>
                        <a:t>Sports Day – EYFS –</a:t>
                      </a:r>
                      <a:r>
                        <a:rPr lang="en-GB" sz="1800" b="1" baseline="0" dirty="0"/>
                        <a:t> 9:15am</a:t>
                      </a:r>
                      <a:endParaRPr lang="en-GB" sz="1800" b="1" dirty="0"/>
                    </a:p>
                  </a:txBody>
                  <a:tcPr/>
                </a:tc>
                <a:extLst>
                  <a:ext uri="{0D108BD9-81ED-4DB2-BD59-A6C34878D82A}">
                    <a16:rowId xmlns:a16="http://schemas.microsoft.com/office/drawing/2014/main" val="1320384329"/>
                  </a:ext>
                </a:extLst>
              </a:tr>
              <a:tr h="583180">
                <a:tc>
                  <a:txBody>
                    <a:bodyPr/>
                    <a:lstStyle/>
                    <a:p>
                      <a:pPr algn="ctr"/>
                      <a:r>
                        <a:rPr lang="en-GB" sz="1400" dirty="0"/>
                        <a:t>12</a:t>
                      </a:r>
                      <a:r>
                        <a:rPr lang="en-GB" sz="1400" baseline="30000" dirty="0"/>
                        <a:t>th</a:t>
                      </a:r>
                      <a:r>
                        <a:rPr lang="en-GB" sz="1400" dirty="0"/>
                        <a:t> July</a:t>
                      </a:r>
                    </a:p>
                  </a:txBody>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Toddler Group</a:t>
                      </a:r>
                      <a:r>
                        <a:rPr lang="en-GB" sz="1800" b="0" baseline="0" dirty="0">
                          <a:solidFill>
                            <a:schemeClr val="tx1"/>
                          </a:solidFill>
                        </a:rPr>
                        <a:t> – 9:30 – 10:30am</a:t>
                      </a:r>
                      <a:endParaRPr lang="en-GB" sz="1800" b="0" dirty="0">
                        <a:solidFill>
                          <a:schemeClr val="tx1"/>
                        </a:solidFill>
                      </a:endParaRPr>
                    </a:p>
                  </a:txBody>
                  <a:tcPr/>
                </a:tc>
                <a:extLst>
                  <a:ext uri="{0D108BD9-81ED-4DB2-BD59-A6C34878D82A}">
                    <a16:rowId xmlns:a16="http://schemas.microsoft.com/office/drawing/2014/main" val="1508033096"/>
                  </a:ext>
                </a:extLst>
              </a:tr>
              <a:tr h="583180">
                <a:tc>
                  <a:txBody>
                    <a:bodyPr/>
                    <a:lstStyle/>
                    <a:p>
                      <a:pPr algn="ctr"/>
                      <a:r>
                        <a:rPr lang="en-GB" sz="1400" dirty="0"/>
                        <a:t>13</a:t>
                      </a:r>
                      <a:r>
                        <a:rPr lang="en-GB" sz="1400" baseline="30000" dirty="0"/>
                        <a:t>th</a:t>
                      </a:r>
                      <a:r>
                        <a:rPr lang="en-GB" sz="1400" dirty="0"/>
                        <a:t> July</a:t>
                      </a:r>
                    </a:p>
                  </a:txBody>
                  <a:tcPr/>
                </a:tc>
                <a:tc>
                  <a:txBody>
                    <a:bodyPr/>
                    <a:lstStyle/>
                    <a:p>
                      <a:pPr algn="ctr"/>
                      <a:r>
                        <a:rPr lang="en-GB" sz="1800" dirty="0"/>
                        <a:t>Sports Day -  Y5 &amp; Y6 – </a:t>
                      </a:r>
                      <a:r>
                        <a:rPr lang="en-GB" sz="1800" b="1" dirty="0"/>
                        <a:t>1:45pm</a:t>
                      </a:r>
                    </a:p>
                  </a:txBody>
                  <a:tcPr/>
                </a:tc>
                <a:extLst>
                  <a:ext uri="{0D108BD9-81ED-4DB2-BD59-A6C34878D82A}">
                    <a16:rowId xmlns:a16="http://schemas.microsoft.com/office/drawing/2014/main" val="57511578"/>
                  </a:ext>
                </a:extLst>
              </a:tr>
              <a:tr h="540883">
                <a:tc>
                  <a:txBody>
                    <a:bodyPr/>
                    <a:lstStyle/>
                    <a:p>
                      <a:pPr algn="ctr"/>
                      <a:r>
                        <a:rPr lang="en-GB" sz="1400" dirty="0"/>
                        <a:t>14</a:t>
                      </a:r>
                      <a:r>
                        <a:rPr lang="en-GB" sz="1400" baseline="30000" dirty="0"/>
                        <a:t>th</a:t>
                      </a:r>
                      <a:r>
                        <a:rPr lang="en-GB" sz="1400" dirty="0"/>
                        <a:t> July</a:t>
                      </a:r>
                    </a:p>
                  </a:txBody>
                  <a:tcPr/>
                </a:tc>
                <a:tc>
                  <a:txBody>
                    <a:bodyPr/>
                    <a:lstStyle/>
                    <a:p>
                      <a:pPr algn="ctr"/>
                      <a:r>
                        <a:rPr lang="en-GB" sz="1800" dirty="0"/>
                        <a:t>Reports Sent Home</a:t>
                      </a:r>
                    </a:p>
                  </a:txBody>
                  <a:tcPr/>
                </a:tc>
                <a:extLst>
                  <a:ext uri="{0D108BD9-81ED-4DB2-BD59-A6C34878D82A}">
                    <a16:rowId xmlns:a16="http://schemas.microsoft.com/office/drawing/2014/main" val="1252882599"/>
                  </a:ext>
                </a:extLst>
              </a:tr>
              <a:tr h="540883">
                <a:tc>
                  <a:txBody>
                    <a:bodyPr/>
                    <a:lstStyle/>
                    <a:p>
                      <a:pPr algn="ctr"/>
                      <a:r>
                        <a:rPr lang="en-GB" sz="1400" dirty="0"/>
                        <a:t>17</a:t>
                      </a:r>
                      <a:r>
                        <a:rPr lang="en-GB" sz="1400" baseline="30000" dirty="0"/>
                        <a:t>th</a:t>
                      </a:r>
                      <a:r>
                        <a:rPr lang="en-GB" sz="1400" dirty="0"/>
                        <a:t> July</a:t>
                      </a:r>
                    </a:p>
                  </a:txBody>
                  <a:tcPr/>
                </a:tc>
                <a:tc>
                  <a:txBody>
                    <a:bodyPr/>
                    <a:lstStyle/>
                    <a:p>
                      <a:pPr algn="ctr"/>
                      <a:r>
                        <a:rPr lang="en-GB" sz="1800" dirty="0"/>
                        <a:t>Summer Fayre</a:t>
                      </a:r>
                    </a:p>
                  </a:txBody>
                  <a:tcPr/>
                </a:tc>
                <a:extLst>
                  <a:ext uri="{0D108BD9-81ED-4DB2-BD59-A6C34878D82A}">
                    <a16:rowId xmlns:a16="http://schemas.microsoft.com/office/drawing/2014/main" val="3643543647"/>
                  </a:ext>
                </a:extLst>
              </a:tr>
              <a:tr h="631781">
                <a:tc>
                  <a:txBody>
                    <a:bodyPr/>
                    <a:lstStyle/>
                    <a:p>
                      <a:pPr algn="ctr"/>
                      <a:r>
                        <a:rPr lang="en-GB" sz="1400" dirty="0"/>
                        <a:t>19</a:t>
                      </a:r>
                      <a:r>
                        <a:rPr lang="en-GB" sz="1400" baseline="30000" dirty="0"/>
                        <a:t>th</a:t>
                      </a:r>
                      <a:r>
                        <a:rPr lang="en-GB" sz="1400" dirty="0"/>
                        <a:t> July</a:t>
                      </a:r>
                    </a:p>
                  </a:txBody>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Toddler Group</a:t>
                      </a:r>
                      <a:r>
                        <a:rPr lang="en-GB" sz="1800" b="0" baseline="0" dirty="0">
                          <a:solidFill>
                            <a:schemeClr val="tx1"/>
                          </a:solidFill>
                        </a:rPr>
                        <a:t> – 9:30 – 10:30am</a:t>
                      </a:r>
                      <a:endParaRPr lang="en-GB" sz="1800" b="0" dirty="0">
                        <a:solidFill>
                          <a:schemeClr val="tx1"/>
                        </a:solidFill>
                      </a:endParaRPr>
                    </a:p>
                  </a:txBody>
                  <a:tcPr/>
                </a:tc>
                <a:extLst>
                  <a:ext uri="{0D108BD9-81ED-4DB2-BD59-A6C34878D82A}">
                    <a16:rowId xmlns:a16="http://schemas.microsoft.com/office/drawing/2014/main" val="2632972776"/>
                  </a:ext>
                </a:extLst>
              </a:tr>
              <a:tr h="631781">
                <a:tc>
                  <a:txBody>
                    <a:bodyPr/>
                    <a:lstStyle/>
                    <a:p>
                      <a:pPr algn="ctr"/>
                      <a:r>
                        <a:rPr lang="en-GB" sz="1400" dirty="0"/>
                        <a:t>20</a:t>
                      </a:r>
                      <a:r>
                        <a:rPr lang="en-GB" sz="1400" baseline="30000" dirty="0"/>
                        <a:t>th</a:t>
                      </a:r>
                      <a:r>
                        <a:rPr lang="en-GB" sz="1400" dirty="0"/>
                        <a:t> July</a:t>
                      </a:r>
                    </a:p>
                  </a:txBody>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Year 6 Leavers</a:t>
                      </a:r>
                      <a:r>
                        <a:rPr lang="en-GB" sz="1800" b="0" baseline="0" dirty="0">
                          <a:solidFill>
                            <a:schemeClr val="tx1"/>
                          </a:solidFill>
                        </a:rPr>
                        <a:t> Assembly for parents – 1:30pm</a:t>
                      </a:r>
                      <a:endParaRPr lang="en-GB" sz="1800" b="0" dirty="0">
                        <a:solidFill>
                          <a:schemeClr val="tx1"/>
                        </a:solidFill>
                      </a:endParaRPr>
                    </a:p>
                  </a:txBody>
                  <a:tcPr/>
                </a:tc>
                <a:extLst>
                  <a:ext uri="{0D108BD9-81ED-4DB2-BD59-A6C34878D82A}">
                    <a16:rowId xmlns:a16="http://schemas.microsoft.com/office/drawing/2014/main" val="4249248264"/>
                  </a:ext>
                </a:extLst>
              </a:tr>
              <a:tr h="583180">
                <a:tc>
                  <a:txBody>
                    <a:bodyPr/>
                    <a:lstStyle/>
                    <a:p>
                      <a:pPr algn="ctr"/>
                      <a:r>
                        <a:rPr lang="en-GB" sz="1400" dirty="0"/>
                        <a:t>21</a:t>
                      </a:r>
                      <a:r>
                        <a:rPr lang="en-GB" sz="1400" baseline="30000" dirty="0"/>
                        <a:t>st</a:t>
                      </a:r>
                      <a:r>
                        <a:rPr lang="en-GB" sz="1400" dirty="0"/>
                        <a:t> July</a:t>
                      </a:r>
                    </a:p>
                  </a:txBody>
                  <a:tcPr/>
                </a:tc>
                <a:tc>
                  <a:txBody>
                    <a:bodyPr/>
                    <a:lstStyle/>
                    <a:p>
                      <a:pPr algn="ctr"/>
                      <a:r>
                        <a:rPr lang="en-GB" sz="1800" dirty="0"/>
                        <a:t>Whole</a:t>
                      </a:r>
                      <a:r>
                        <a:rPr lang="en-GB" sz="1800" baseline="0" dirty="0"/>
                        <a:t> School Family Picnic</a:t>
                      </a:r>
                      <a:endParaRPr lang="en-GB" sz="1800" dirty="0"/>
                    </a:p>
                  </a:txBody>
                  <a:tcPr/>
                </a:tc>
                <a:extLst>
                  <a:ext uri="{0D108BD9-81ED-4DB2-BD59-A6C34878D82A}">
                    <a16:rowId xmlns:a16="http://schemas.microsoft.com/office/drawing/2014/main" val="3381518304"/>
                  </a:ext>
                </a:extLst>
              </a:tr>
              <a:tr h="558882">
                <a:tc>
                  <a:txBody>
                    <a:bodyPr/>
                    <a:lstStyle/>
                    <a:p>
                      <a:pPr algn="ctr"/>
                      <a:r>
                        <a:rPr lang="en-GB" sz="1400" dirty="0"/>
                        <a:t>21</a:t>
                      </a:r>
                      <a:r>
                        <a:rPr lang="en-GB" sz="1400" baseline="30000" dirty="0"/>
                        <a:t>st</a:t>
                      </a:r>
                      <a:r>
                        <a:rPr lang="en-GB" sz="1400" dirty="0"/>
                        <a:t> July</a:t>
                      </a:r>
                    </a:p>
                  </a:txBody>
                  <a:tcPr/>
                </a:tc>
                <a:tc>
                  <a:txBody>
                    <a:bodyPr/>
                    <a:lstStyle/>
                    <a:p>
                      <a:pPr algn="ctr"/>
                      <a:r>
                        <a:rPr lang="en-GB" sz="1800" dirty="0"/>
                        <a:t>Last day of term</a:t>
                      </a:r>
                    </a:p>
                  </a:txBody>
                  <a:tcPr/>
                </a:tc>
                <a:extLst>
                  <a:ext uri="{0D108BD9-81ED-4DB2-BD59-A6C34878D82A}">
                    <a16:rowId xmlns:a16="http://schemas.microsoft.com/office/drawing/2014/main" val="991531179"/>
                  </a:ext>
                </a:extLst>
              </a:tr>
              <a:tr h="558882">
                <a:tc>
                  <a:txBody>
                    <a:bodyPr/>
                    <a:lstStyle/>
                    <a:p>
                      <a:pPr algn="ctr"/>
                      <a:r>
                        <a:rPr lang="en-GB" sz="1400" dirty="0"/>
                        <a:t>4</a:t>
                      </a:r>
                      <a:r>
                        <a:rPr lang="en-GB" sz="1400" baseline="30000" dirty="0"/>
                        <a:t>th</a:t>
                      </a:r>
                      <a:r>
                        <a:rPr lang="en-GB" sz="1400" dirty="0"/>
                        <a:t> –</a:t>
                      </a:r>
                      <a:r>
                        <a:rPr lang="en-GB" sz="1400" baseline="0" dirty="0"/>
                        <a:t> 5</a:t>
                      </a:r>
                      <a:r>
                        <a:rPr lang="en-GB" sz="1400" baseline="30000" dirty="0"/>
                        <a:t>th</a:t>
                      </a:r>
                      <a:r>
                        <a:rPr lang="en-GB" sz="1400" baseline="0" dirty="0"/>
                        <a:t> September</a:t>
                      </a:r>
                      <a:endParaRPr lang="en-GB" sz="1400" dirty="0"/>
                    </a:p>
                  </a:txBody>
                  <a:tcPr/>
                </a:tc>
                <a:tc>
                  <a:txBody>
                    <a:bodyPr/>
                    <a:lstStyle/>
                    <a:p>
                      <a:pPr algn="ctr"/>
                      <a:r>
                        <a:rPr lang="en-GB" sz="1800" b="1" dirty="0">
                          <a:solidFill>
                            <a:srgbClr val="FF0000"/>
                          </a:solidFill>
                        </a:rPr>
                        <a:t>Inset</a:t>
                      </a:r>
                      <a:r>
                        <a:rPr lang="en-GB" sz="1800" b="1" baseline="0" dirty="0">
                          <a:solidFill>
                            <a:srgbClr val="FF0000"/>
                          </a:solidFill>
                        </a:rPr>
                        <a:t> Days – School Closed</a:t>
                      </a:r>
                      <a:endParaRPr lang="en-GB" sz="1800" b="1" dirty="0">
                        <a:solidFill>
                          <a:srgbClr val="FF0000"/>
                        </a:solidFill>
                      </a:endParaRPr>
                    </a:p>
                  </a:txBody>
                  <a:tcPr/>
                </a:tc>
                <a:extLst>
                  <a:ext uri="{0D108BD9-81ED-4DB2-BD59-A6C34878D82A}">
                    <a16:rowId xmlns:a16="http://schemas.microsoft.com/office/drawing/2014/main" val="259369996"/>
                  </a:ext>
                </a:extLst>
              </a:tr>
              <a:tr h="514535">
                <a:tc>
                  <a:txBody>
                    <a:bodyPr/>
                    <a:lstStyle/>
                    <a:p>
                      <a:pPr algn="ctr"/>
                      <a:r>
                        <a:rPr lang="en-GB" sz="1400" dirty="0"/>
                        <a:t>6</a:t>
                      </a:r>
                      <a:r>
                        <a:rPr lang="en-GB" sz="1400" baseline="30000" dirty="0"/>
                        <a:t>th</a:t>
                      </a:r>
                      <a:r>
                        <a:rPr lang="en-GB" sz="1400" dirty="0"/>
                        <a:t> September</a:t>
                      </a:r>
                    </a:p>
                  </a:txBody>
                  <a:tcPr/>
                </a:tc>
                <a:tc>
                  <a:txBody>
                    <a:bodyPr/>
                    <a:lstStyle/>
                    <a:p>
                      <a:pPr algn="ctr"/>
                      <a:r>
                        <a:rPr lang="en-GB" sz="1800" dirty="0"/>
                        <a:t>School Reopens</a:t>
                      </a:r>
                      <a:r>
                        <a:rPr lang="en-GB" sz="1800" baseline="0" dirty="0"/>
                        <a:t> to children</a:t>
                      </a:r>
                      <a:endParaRPr lang="en-GB" sz="1800" dirty="0"/>
                    </a:p>
                  </a:txBody>
                  <a:tcPr/>
                </a:tc>
                <a:extLst>
                  <a:ext uri="{0D108BD9-81ED-4DB2-BD59-A6C34878D82A}">
                    <a16:rowId xmlns:a16="http://schemas.microsoft.com/office/drawing/2014/main" val="581981527"/>
                  </a:ext>
                </a:extLst>
              </a:tr>
            </a:tbl>
          </a:graphicData>
        </a:graphic>
      </p:graphicFrame>
    </p:spTree>
    <p:extLst>
      <p:ext uri="{BB962C8B-B14F-4D97-AF65-F5344CB8AC3E}">
        <p14:creationId xmlns:p14="http://schemas.microsoft.com/office/powerpoint/2010/main" val="2240044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58758</TotalTime>
  <Words>1689</Words>
  <Application>Microsoft Office PowerPoint</Application>
  <PresentationFormat>Custom</PresentationFormat>
  <Paragraphs>237</Paragraphs>
  <Slides>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Amasis MT Pro Medium</vt:lpstr>
      <vt:lpstr>Arial</vt:lpstr>
      <vt:lpstr>Arial Rounded MT Bold</vt:lpstr>
      <vt:lpstr>Baskerville Old Face</vt:lpstr>
      <vt:lpstr>Berlin Sans FB</vt:lpstr>
      <vt:lpstr>Bernard MT Condensed</vt:lpstr>
      <vt:lpstr>Bodoni MT</vt:lpstr>
      <vt:lpstr>Calibri</vt:lpstr>
      <vt:lpstr>Calibri Light</vt:lpstr>
      <vt:lpstr>Chamberi Super Display</vt:lpstr>
      <vt:lpstr>Dreaming Outloud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Chloe Hawkes</cp:lastModifiedBy>
  <cp:revision>2065</cp:revision>
  <cp:lastPrinted>2023-07-07T10:36:46Z</cp:lastPrinted>
  <dcterms:created xsi:type="dcterms:W3CDTF">2020-03-11T09:30:57Z</dcterms:created>
  <dcterms:modified xsi:type="dcterms:W3CDTF">2023-07-14T09:37:03Z</dcterms:modified>
</cp:coreProperties>
</file>