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"/>
  </p:notesMasterIdLst>
  <p:sldIdLst>
    <p:sldId id="267" r:id="rId2"/>
    <p:sldId id="305" r:id="rId3"/>
    <p:sldId id="299" r:id="rId4"/>
    <p:sldId id="302" r:id="rId5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1F57"/>
    <a:srgbClr val="C12568"/>
    <a:srgbClr val="BA2464"/>
    <a:srgbClr val="8A1B4B"/>
    <a:srgbClr val="232E4F"/>
    <a:srgbClr val="1EA6C0"/>
    <a:srgbClr val="E77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697"/>
  </p:normalViewPr>
  <p:slideViewPr>
    <p:cSldViewPr snapToGrid="0" snapToObjects="1">
      <p:cViewPr>
        <p:scale>
          <a:sx n="59" d="100"/>
          <a:sy n="59" d="100"/>
        </p:scale>
        <p:origin x="2212" y="-7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5A4DD-2D31-8D43-86FE-7E60E3B024BB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CFA37-095C-924C-9639-ED93D2352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6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677D-0649-F54F-B408-D4B6AA6262B5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F390-FBE4-ED4B-8A98-19058BE7D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7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677D-0649-F54F-B408-D4B6AA6262B5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F390-FBE4-ED4B-8A98-19058BE7D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2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677D-0649-F54F-B408-D4B6AA6262B5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F390-FBE4-ED4B-8A98-19058BE7D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4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677D-0649-F54F-B408-D4B6AA6262B5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F390-FBE4-ED4B-8A98-19058BE7D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5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677D-0649-F54F-B408-D4B6AA6262B5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F390-FBE4-ED4B-8A98-19058BE7D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8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677D-0649-F54F-B408-D4B6AA6262B5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F390-FBE4-ED4B-8A98-19058BE7D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8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677D-0649-F54F-B408-D4B6AA6262B5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F390-FBE4-ED4B-8A98-19058BE7D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677D-0649-F54F-B408-D4B6AA6262B5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F390-FBE4-ED4B-8A98-19058BE7D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3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677D-0649-F54F-B408-D4B6AA6262B5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F390-FBE4-ED4B-8A98-19058BE7D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1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677D-0649-F54F-B408-D4B6AA6262B5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F390-FBE4-ED4B-8A98-19058BE7D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8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677D-0649-F54F-B408-D4B6AA6262B5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F390-FBE4-ED4B-8A98-19058BE7D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4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1677D-0649-F54F-B408-D4B6AA6262B5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8F390-FBE4-ED4B-8A98-19058BE7D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B50CDD0-597C-6649-A39C-F1FB6ABD1F1B}"/>
              </a:ext>
            </a:extLst>
          </p:cNvPr>
          <p:cNvSpPr/>
          <p:nvPr/>
        </p:nvSpPr>
        <p:spPr>
          <a:xfrm>
            <a:off x="3649" y="-21620"/>
            <a:ext cx="7556026" cy="2392436"/>
          </a:xfrm>
          <a:prstGeom prst="rect">
            <a:avLst/>
          </a:prstGeom>
          <a:solidFill>
            <a:srgbClr val="BA2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8CCE168-13C2-8B43-80D0-6F2D1A650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07" y="518516"/>
            <a:ext cx="2225590" cy="6811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794CDF-3D4B-3341-A42C-337027A5F6B6}"/>
              </a:ext>
            </a:extLst>
          </p:cNvPr>
          <p:cNvSpPr txBox="1"/>
          <p:nvPr/>
        </p:nvSpPr>
        <p:spPr>
          <a:xfrm>
            <a:off x="403107" y="1239114"/>
            <a:ext cx="55991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Newsletter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18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November 2022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08D45C-53F8-714D-8820-89BFDBDF1B7E}"/>
              </a:ext>
            </a:extLst>
          </p:cNvPr>
          <p:cNvSpPr txBox="1"/>
          <p:nvPr/>
        </p:nvSpPr>
        <p:spPr>
          <a:xfrm>
            <a:off x="-764386" y="179831"/>
            <a:ext cx="3009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Follow us: </a:t>
            </a: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@BirleySpaAcad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24CF69-E90D-1D42-9610-394393D4E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52" y="198479"/>
            <a:ext cx="280341" cy="242962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D65F4B5-5D7F-B444-A799-8C1805395FE6}"/>
              </a:ext>
            </a:extLst>
          </p:cNvPr>
          <p:cNvSpPr/>
          <p:nvPr/>
        </p:nvSpPr>
        <p:spPr>
          <a:xfrm>
            <a:off x="6032934" y="9197962"/>
            <a:ext cx="869700" cy="859960"/>
          </a:xfrm>
          <a:prstGeom prst="ellipse">
            <a:avLst/>
          </a:prstGeom>
          <a:solidFill>
            <a:srgbClr val="1EA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EA6C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50CDD0-597C-6649-A39C-F1FB6ABD1F1B}"/>
              </a:ext>
            </a:extLst>
          </p:cNvPr>
          <p:cNvSpPr/>
          <p:nvPr/>
        </p:nvSpPr>
        <p:spPr>
          <a:xfrm>
            <a:off x="0" y="1460275"/>
            <a:ext cx="351096" cy="9231537"/>
          </a:xfrm>
          <a:prstGeom prst="rect">
            <a:avLst/>
          </a:prstGeom>
          <a:solidFill>
            <a:srgbClr val="BA2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50CDD0-597C-6649-A39C-F1FB6ABD1F1B}"/>
              </a:ext>
            </a:extLst>
          </p:cNvPr>
          <p:cNvSpPr/>
          <p:nvPr/>
        </p:nvSpPr>
        <p:spPr>
          <a:xfrm>
            <a:off x="7295107" y="1443140"/>
            <a:ext cx="269315" cy="9232448"/>
          </a:xfrm>
          <a:prstGeom prst="rect">
            <a:avLst/>
          </a:prstGeom>
          <a:solidFill>
            <a:srgbClr val="BA2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50CDD0-597C-6649-A39C-F1FB6ABD1F1B}"/>
              </a:ext>
            </a:extLst>
          </p:cNvPr>
          <p:cNvSpPr/>
          <p:nvPr/>
        </p:nvSpPr>
        <p:spPr>
          <a:xfrm>
            <a:off x="-1" y="10371852"/>
            <a:ext cx="7559676" cy="326645"/>
          </a:xfrm>
          <a:prstGeom prst="rect">
            <a:avLst/>
          </a:prstGeom>
          <a:solidFill>
            <a:srgbClr val="BA2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2794" y="1413068"/>
            <a:ext cx="6805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/>
            </a:r>
            <a:br>
              <a:rPr lang="en-US" sz="1100" dirty="0"/>
            </a:br>
            <a:r>
              <a:rPr lang="en-GB" sz="1100" i="1" dirty="0" smtClean="0"/>
              <a:t> </a:t>
            </a:r>
            <a:endParaRPr lang="en-GB" sz="1100" dirty="0"/>
          </a:p>
        </p:txBody>
      </p:sp>
      <p:sp>
        <p:nvSpPr>
          <p:cNvPr id="6" name="AutoShape 2" descr="Imag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303829" y="1747795"/>
            <a:ext cx="2954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B2C1CFF-2933-654A-BE0A-6F7584EB7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792" y="8639363"/>
            <a:ext cx="1056873" cy="110565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BB2C1CFF-2933-654A-BE0A-6F7584EB7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967" y="9390173"/>
            <a:ext cx="1056873" cy="1105652"/>
          </a:xfrm>
          <a:prstGeom prst="rect">
            <a:avLst/>
          </a:prstGeom>
        </p:spPr>
      </p:pic>
      <p:sp>
        <p:nvSpPr>
          <p:cNvPr id="4" name="AutoShape 2" descr="Why Queen Elizabeth Had Never Visited Greece"/>
          <p:cNvSpPr>
            <a:spLocks noChangeAspect="1" noChangeArrowheads="1"/>
          </p:cNvSpPr>
          <p:nvPr/>
        </p:nvSpPr>
        <p:spPr bwMode="auto">
          <a:xfrm>
            <a:off x="136851" y="305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t="3686" r="3965" b="8144"/>
          <a:stretch/>
        </p:blipFill>
        <p:spPr>
          <a:xfrm>
            <a:off x="740139" y="2593033"/>
            <a:ext cx="6147480" cy="3572771"/>
          </a:xfrm>
          <a:prstGeom prst="round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524" y="6692666"/>
            <a:ext cx="3558305" cy="29632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1054" y="7015218"/>
            <a:ext cx="26409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Our children have been amazing gaining so many house </a:t>
            </a:r>
            <a:r>
              <a:rPr lang="en-GB" dirty="0" smtClean="0"/>
              <a:t>points!</a:t>
            </a:r>
          </a:p>
          <a:p>
            <a:endParaRPr lang="en-GB" dirty="0"/>
          </a:p>
          <a:p>
            <a:r>
              <a:rPr lang="en-GB" dirty="0" smtClean="0"/>
              <a:t>Well </a:t>
            </a:r>
            <a:r>
              <a:rPr lang="en-GB" dirty="0"/>
              <a:t>Done to Emerald team with </a:t>
            </a:r>
            <a:r>
              <a:rPr lang="en-GB" dirty="0" smtClean="0"/>
              <a:t>3913 </a:t>
            </a:r>
            <a:r>
              <a:rPr lang="en-GB" dirty="0"/>
              <a:t>points!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1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B50CDD0-597C-6649-A39C-F1FB6ABD1F1B}"/>
              </a:ext>
            </a:extLst>
          </p:cNvPr>
          <p:cNvSpPr/>
          <p:nvPr/>
        </p:nvSpPr>
        <p:spPr>
          <a:xfrm>
            <a:off x="0" y="-246184"/>
            <a:ext cx="7559675" cy="1224978"/>
          </a:xfrm>
          <a:prstGeom prst="rect">
            <a:avLst/>
          </a:prstGeom>
          <a:solidFill>
            <a:srgbClr val="BA2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08D45C-53F8-714D-8820-89BFDBDF1B7E}"/>
              </a:ext>
            </a:extLst>
          </p:cNvPr>
          <p:cNvSpPr txBox="1"/>
          <p:nvPr/>
        </p:nvSpPr>
        <p:spPr>
          <a:xfrm>
            <a:off x="3618964" y="513695"/>
            <a:ext cx="300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Follow us: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@BirleySpaAcad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24CF69-E90D-1D42-9610-394393D4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585" y="513695"/>
            <a:ext cx="347630" cy="301279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D65F4B5-5D7F-B444-A799-8C1805395FE6}"/>
              </a:ext>
            </a:extLst>
          </p:cNvPr>
          <p:cNvSpPr/>
          <p:nvPr/>
        </p:nvSpPr>
        <p:spPr>
          <a:xfrm>
            <a:off x="6101302" y="9289728"/>
            <a:ext cx="869700" cy="859960"/>
          </a:xfrm>
          <a:prstGeom prst="ellipse">
            <a:avLst/>
          </a:prstGeom>
          <a:solidFill>
            <a:srgbClr val="1EA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EA6C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2C1CFF-2933-654A-BE0A-6F7584EB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099" y="9135101"/>
            <a:ext cx="1056873" cy="1105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8461" y="2628099"/>
            <a:ext cx="30871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100" dirty="0" smtClean="0"/>
          </a:p>
          <a:p>
            <a:pPr algn="just"/>
            <a:endParaRPr lang="en-US" sz="1100" dirty="0"/>
          </a:p>
          <a:p>
            <a:pPr algn="just"/>
            <a:endParaRPr lang="en-US" sz="1100" b="1" u="sng" dirty="0" smtClean="0"/>
          </a:p>
          <a:p>
            <a:pPr fontAlgn="base"/>
            <a:endParaRPr lang="en-US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50CDD0-597C-6649-A39C-F1FB6ABD1F1B}"/>
              </a:ext>
            </a:extLst>
          </p:cNvPr>
          <p:cNvSpPr/>
          <p:nvPr/>
        </p:nvSpPr>
        <p:spPr>
          <a:xfrm>
            <a:off x="0" y="978795"/>
            <a:ext cx="322794" cy="9713018"/>
          </a:xfrm>
          <a:prstGeom prst="rect">
            <a:avLst/>
          </a:prstGeom>
          <a:solidFill>
            <a:srgbClr val="BA2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50CDD0-597C-6649-A39C-F1FB6ABD1F1B}"/>
              </a:ext>
            </a:extLst>
          </p:cNvPr>
          <p:cNvSpPr/>
          <p:nvPr/>
        </p:nvSpPr>
        <p:spPr>
          <a:xfrm>
            <a:off x="7233223" y="978796"/>
            <a:ext cx="322803" cy="9713928"/>
          </a:xfrm>
          <a:prstGeom prst="rect">
            <a:avLst/>
          </a:prstGeom>
          <a:solidFill>
            <a:srgbClr val="BA2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50CDD0-597C-6649-A39C-F1FB6ABD1F1B}"/>
              </a:ext>
            </a:extLst>
          </p:cNvPr>
          <p:cNvSpPr/>
          <p:nvPr/>
        </p:nvSpPr>
        <p:spPr>
          <a:xfrm>
            <a:off x="-1" y="10398077"/>
            <a:ext cx="7559676" cy="300420"/>
          </a:xfrm>
          <a:prstGeom prst="rect">
            <a:avLst/>
          </a:prstGeom>
          <a:solidFill>
            <a:srgbClr val="BA2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utoShape 2" descr="Every Day Counts – School Attendance – Herne Hill Primary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660" y="6282732"/>
            <a:ext cx="2964180" cy="1608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589" y="8509526"/>
            <a:ext cx="3704510" cy="1422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8342" y="1171818"/>
            <a:ext cx="6103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0070C0"/>
                </a:solidFill>
              </a:rPr>
              <a:t>Attendance Figures 14</a:t>
            </a:r>
            <a:r>
              <a:rPr lang="en-GB" sz="2400" b="1" u="sng" baseline="30000" dirty="0" smtClean="0">
                <a:solidFill>
                  <a:srgbClr val="0070C0"/>
                </a:solidFill>
              </a:rPr>
              <a:t>th</a:t>
            </a:r>
            <a:r>
              <a:rPr lang="en-GB" sz="2400" b="1" u="sng" dirty="0" smtClean="0">
                <a:solidFill>
                  <a:srgbClr val="0070C0"/>
                </a:solidFill>
              </a:rPr>
              <a:t> – 18</a:t>
            </a:r>
            <a:r>
              <a:rPr lang="en-GB" sz="2400" b="1" u="sng" baseline="30000" dirty="0" smtClean="0">
                <a:solidFill>
                  <a:srgbClr val="0070C0"/>
                </a:solidFill>
              </a:rPr>
              <a:t>th</a:t>
            </a:r>
            <a:r>
              <a:rPr lang="en-GB" sz="2400" b="1" u="sng" dirty="0" smtClean="0">
                <a:solidFill>
                  <a:srgbClr val="0070C0"/>
                </a:solidFill>
              </a:rPr>
              <a:t> November 2022</a:t>
            </a:r>
            <a:endParaRPr lang="en-GB" sz="2400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89732"/>
              </p:ext>
            </p:extLst>
          </p:nvPr>
        </p:nvGraphicFramePr>
        <p:xfrm>
          <a:off x="670424" y="2109985"/>
          <a:ext cx="3359856" cy="60026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79928">
                  <a:extLst>
                    <a:ext uri="{9D8B030D-6E8A-4147-A177-3AD203B41FA5}">
                      <a16:colId xmlns:a16="http://schemas.microsoft.com/office/drawing/2014/main" val="2862197321"/>
                    </a:ext>
                  </a:extLst>
                </a:gridCol>
                <a:gridCol w="1679928">
                  <a:extLst>
                    <a:ext uri="{9D8B030D-6E8A-4147-A177-3AD203B41FA5}">
                      <a16:colId xmlns:a16="http://schemas.microsoft.com/office/drawing/2014/main" val="1611197186"/>
                    </a:ext>
                  </a:extLst>
                </a:gridCol>
              </a:tblGrid>
              <a:tr h="440032">
                <a:tc>
                  <a:txBody>
                    <a:bodyPr/>
                    <a:lstStyle/>
                    <a:p>
                      <a:r>
                        <a:rPr lang="en-GB" dirty="0" smtClean="0"/>
                        <a:t>Class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Attendance 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244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Whirlow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88.1%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82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Heeley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87.3%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297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Sheaf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88.1%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560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Endcliffe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97.7%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412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Norfolk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97.2%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081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Crucible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92.5%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261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Lyceum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93%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389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Kelham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95.3%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366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Weston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95.7%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909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Millennium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92.3%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640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Graves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93.8%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111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Bolsover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94.3%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8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Peveril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91.3%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63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Shirebrook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95%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191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School 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92.9%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40079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62272" y="2185416"/>
            <a:ext cx="24198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/>
              <a:t>Every Monday, we will have an Aspiration Assembly to celebrate the House Points and attendance from the previous week to showcase our vital school values.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 smtClean="0"/>
              <a:t>Please look out </a:t>
            </a:r>
            <a:r>
              <a:rPr lang="en-GB" sz="1400" dirty="0" smtClean="0"/>
              <a:t>for </a:t>
            </a:r>
            <a:r>
              <a:rPr lang="en-GB" sz="1400" dirty="0" smtClean="0"/>
              <a:t>our updated weekly House Point achievement board and our Attendance Trophy winners who achieve the highest attendance over our 96% target.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603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B50CDD0-597C-6649-A39C-F1FB6ABD1F1B}"/>
              </a:ext>
            </a:extLst>
          </p:cNvPr>
          <p:cNvSpPr/>
          <p:nvPr/>
        </p:nvSpPr>
        <p:spPr>
          <a:xfrm>
            <a:off x="-8254" y="-14229"/>
            <a:ext cx="7559675" cy="390072"/>
          </a:xfrm>
          <a:prstGeom prst="rect">
            <a:avLst/>
          </a:prstGeom>
          <a:solidFill>
            <a:srgbClr val="BA2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08D45C-53F8-714D-8820-89BFDBDF1B7E}"/>
              </a:ext>
            </a:extLst>
          </p:cNvPr>
          <p:cNvSpPr txBox="1"/>
          <p:nvPr/>
        </p:nvSpPr>
        <p:spPr>
          <a:xfrm>
            <a:off x="3618964" y="513695"/>
            <a:ext cx="300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Follow us: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@BirleySpaAcad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24CF69-E90D-1D42-9610-394393D4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585" y="513695"/>
            <a:ext cx="347630" cy="301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8461" y="2628099"/>
            <a:ext cx="30871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100" dirty="0" smtClean="0"/>
          </a:p>
          <a:p>
            <a:pPr algn="just"/>
            <a:endParaRPr lang="en-US" sz="1100" dirty="0"/>
          </a:p>
          <a:p>
            <a:pPr algn="just"/>
            <a:endParaRPr lang="en-US" sz="1100" b="1" u="sng" dirty="0" smtClean="0"/>
          </a:p>
          <a:p>
            <a:pPr fontAlgn="base"/>
            <a:endParaRPr lang="en-US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50CDD0-597C-6649-A39C-F1FB6ABD1F1B}"/>
              </a:ext>
            </a:extLst>
          </p:cNvPr>
          <p:cNvSpPr/>
          <p:nvPr/>
        </p:nvSpPr>
        <p:spPr>
          <a:xfrm>
            <a:off x="-1" y="187491"/>
            <a:ext cx="384993" cy="10504322"/>
          </a:xfrm>
          <a:prstGeom prst="rect">
            <a:avLst/>
          </a:prstGeom>
          <a:solidFill>
            <a:srgbClr val="BA2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50CDD0-597C-6649-A39C-F1FB6ABD1F1B}"/>
              </a:ext>
            </a:extLst>
          </p:cNvPr>
          <p:cNvSpPr/>
          <p:nvPr/>
        </p:nvSpPr>
        <p:spPr>
          <a:xfrm>
            <a:off x="7158175" y="-144463"/>
            <a:ext cx="422796" cy="10842961"/>
          </a:xfrm>
          <a:prstGeom prst="rect">
            <a:avLst/>
          </a:prstGeom>
          <a:solidFill>
            <a:srgbClr val="BA2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50CDD0-597C-6649-A39C-F1FB6ABD1F1B}"/>
              </a:ext>
            </a:extLst>
          </p:cNvPr>
          <p:cNvSpPr/>
          <p:nvPr/>
        </p:nvSpPr>
        <p:spPr>
          <a:xfrm>
            <a:off x="-1" y="10260106"/>
            <a:ext cx="7559676" cy="438391"/>
          </a:xfrm>
          <a:prstGeom prst="rect">
            <a:avLst/>
          </a:prstGeom>
          <a:solidFill>
            <a:srgbClr val="BA2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utoShape 2" descr="Every Day Counts – School Attendance – Herne Hill Primary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-223433" y="-166452"/>
            <a:ext cx="5281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 smtClean="0">
                <a:solidFill>
                  <a:srgbClr val="0070C0"/>
                </a:solidFill>
              </a:rPr>
              <a:t>STAR OF THE WEEK</a:t>
            </a:r>
            <a:endParaRPr lang="en-GB" sz="4000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399475"/>
              </p:ext>
            </p:extLst>
          </p:nvPr>
        </p:nvGraphicFramePr>
        <p:xfrm>
          <a:off x="380396" y="375843"/>
          <a:ext cx="6792734" cy="99749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0048">
                  <a:extLst>
                    <a:ext uri="{9D8B030D-6E8A-4147-A177-3AD203B41FA5}">
                      <a16:colId xmlns:a16="http://schemas.microsoft.com/office/drawing/2014/main" val="1176413902"/>
                    </a:ext>
                  </a:extLst>
                </a:gridCol>
                <a:gridCol w="5832686">
                  <a:extLst>
                    <a:ext uri="{9D8B030D-6E8A-4147-A177-3AD203B41FA5}">
                      <a16:colId xmlns:a16="http://schemas.microsoft.com/office/drawing/2014/main" val="2197687853"/>
                    </a:ext>
                  </a:extLst>
                </a:gridCol>
              </a:tblGrid>
              <a:tr h="288238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167248"/>
                  </a:ext>
                </a:extLst>
              </a:tr>
              <a:tr h="643702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Heeley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 smtClean="0"/>
                        <a:t>Poppy – </a:t>
                      </a:r>
                      <a:r>
                        <a:rPr lang="en-GB" sz="1200" dirty="0" smtClean="0"/>
                        <a:t>for </a:t>
                      </a:r>
                      <a:r>
                        <a:rPr lang="en-GB" sz="1200" dirty="0" smtClean="0"/>
                        <a:t>having great </a:t>
                      </a:r>
                      <a:r>
                        <a:rPr lang="en-GB" sz="1200" b="1" dirty="0" smtClean="0"/>
                        <a:t>aspiration</a:t>
                      </a:r>
                      <a:r>
                        <a:rPr lang="en-GB" sz="1200" dirty="0" smtClean="0"/>
                        <a:t> and using her phonic</a:t>
                      </a:r>
                      <a:r>
                        <a:rPr lang="en-GB" sz="1200" baseline="0" dirty="0" smtClean="0"/>
                        <a:t> knowledge to read and write new words. </a:t>
                      </a:r>
                    </a:p>
                    <a:p>
                      <a:pPr algn="just"/>
                      <a:r>
                        <a:rPr lang="en-GB" sz="1200" baseline="0" dirty="0" smtClean="0"/>
                        <a:t>Isla – </a:t>
                      </a:r>
                      <a:r>
                        <a:rPr lang="en-GB" sz="1200" baseline="0" dirty="0" smtClean="0"/>
                        <a:t>for </a:t>
                      </a:r>
                      <a:r>
                        <a:rPr lang="en-GB" sz="1200" baseline="0" dirty="0" smtClean="0"/>
                        <a:t>showing great </a:t>
                      </a:r>
                      <a:r>
                        <a:rPr lang="en-GB" sz="1200" b="1" baseline="0" dirty="0" smtClean="0"/>
                        <a:t>resilience</a:t>
                      </a:r>
                      <a:r>
                        <a:rPr lang="en-GB" sz="1200" baseline="0" dirty="0" smtClean="0"/>
                        <a:t> with her phonics and persevering when she found it tricky.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500677"/>
                  </a:ext>
                </a:extLst>
              </a:tr>
              <a:tr h="430157">
                <a:tc>
                  <a:txBody>
                    <a:bodyPr/>
                    <a:lstStyle/>
                    <a:p>
                      <a:r>
                        <a:rPr lang="en-GB" sz="1200" b="1" dirty="0" err="1" smtClean="0"/>
                        <a:t>Whirlow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 err="1" smtClean="0"/>
                        <a:t>Cayleb</a:t>
                      </a:r>
                      <a:r>
                        <a:rPr lang="en-GB" sz="1200" baseline="0" dirty="0" smtClean="0"/>
                        <a:t> – </a:t>
                      </a:r>
                      <a:r>
                        <a:rPr lang="en-GB" sz="1200" baseline="0" dirty="0" smtClean="0"/>
                        <a:t>for </a:t>
                      </a:r>
                      <a:r>
                        <a:rPr lang="en-GB" sz="1200" baseline="0" dirty="0" smtClean="0"/>
                        <a:t>great </a:t>
                      </a:r>
                      <a:r>
                        <a:rPr lang="en-GB" sz="1200" b="1" baseline="0" dirty="0" smtClean="0"/>
                        <a:t>teamwork</a:t>
                      </a:r>
                      <a:r>
                        <a:rPr lang="en-GB" sz="1200" baseline="0" dirty="0" smtClean="0"/>
                        <a:t> when building a beautiful Indian temple with the loose parts.</a:t>
                      </a:r>
                    </a:p>
                    <a:p>
                      <a:pPr algn="just"/>
                      <a:r>
                        <a:rPr lang="en-GB" sz="1200" baseline="0" dirty="0" smtClean="0"/>
                        <a:t>Eliza – </a:t>
                      </a:r>
                      <a:r>
                        <a:rPr lang="en-GB" sz="1200" baseline="0" dirty="0" smtClean="0"/>
                        <a:t>for </a:t>
                      </a:r>
                      <a:r>
                        <a:rPr lang="en-GB" sz="1200" baseline="0" dirty="0" smtClean="0"/>
                        <a:t>her enthusiasm </a:t>
                      </a:r>
                      <a:r>
                        <a:rPr lang="en-GB" sz="1200" baseline="0" dirty="0" smtClean="0"/>
                        <a:t>for </a:t>
                      </a:r>
                      <a:r>
                        <a:rPr lang="en-GB" sz="1200" baseline="0" dirty="0" smtClean="0"/>
                        <a:t>learning and her wonderful </a:t>
                      </a:r>
                      <a:r>
                        <a:rPr lang="en-GB" sz="1200" b="1" baseline="0" dirty="0" smtClean="0"/>
                        <a:t>creativity </a:t>
                      </a:r>
                      <a:r>
                        <a:rPr lang="en-GB" sz="1200" baseline="0" dirty="0" smtClean="0"/>
                        <a:t>when singing new songs.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87045"/>
                  </a:ext>
                </a:extLst>
              </a:tr>
              <a:tr h="603200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Sheaf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 smtClean="0"/>
                        <a:t>Grace – </a:t>
                      </a:r>
                      <a:r>
                        <a:rPr lang="en-GB" sz="1200" dirty="0" smtClean="0"/>
                        <a:t>for </a:t>
                      </a:r>
                      <a:r>
                        <a:rPr lang="en-GB" sz="1200" dirty="0" smtClean="0"/>
                        <a:t>showing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="1" baseline="0" dirty="0" smtClean="0"/>
                        <a:t>resilience </a:t>
                      </a:r>
                      <a:r>
                        <a:rPr lang="en-GB" sz="1200" baseline="0" dirty="0" smtClean="0"/>
                        <a:t>in her independent writing. Keep up the great work, Grace. </a:t>
                      </a:r>
                    </a:p>
                    <a:p>
                      <a:pPr algn="just"/>
                      <a:r>
                        <a:rPr lang="en-GB" sz="1200" baseline="0" dirty="0" smtClean="0"/>
                        <a:t>Layton – </a:t>
                      </a:r>
                      <a:r>
                        <a:rPr lang="en-GB" sz="1200" baseline="0" dirty="0" smtClean="0"/>
                        <a:t>for </a:t>
                      </a:r>
                      <a:r>
                        <a:rPr lang="en-GB" sz="1200" baseline="0" dirty="0" smtClean="0"/>
                        <a:t>showing </a:t>
                      </a:r>
                      <a:r>
                        <a:rPr lang="en-GB" sz="1200" b="1" baseline="0" dirty="0" smtClean="0"/>
                        <a:t>perseverance</a:t>
                      </a:r>
                      <a:r>
                        <a:rPr lang="en-GB" sz="1200" baseline="0" dirty="0" smtClean="0"/>
                        <a:t> in his writing this week. Layton is beginning to access resources more independently to support his learning.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746882"/>
                  </a:ext>
                </a:extLst>
              </a:tr>
              <a:tr h="774283">
                <a:tc>
                  <a:txBody>
                    <a:bodyPr/>
                    <a:lstStyle/>
                    <a:p>
                      <a:r>
                        <a:rPr lang="en-GB" sz="1200" b="1" dirty="0" err="1" smtClean="0"/>
                        <a:t>Endcliffe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 smtClean="0"/>
                        <a:t>Amelia – </a:t>
                      </a:r>
                      <a:r>
                        <a:rPr lang="en-GB" sz="1200" dirty="0" smtClean="0"/>
                        <a:t>for </a:t>
                      </a:r>
                      <a:r>
                        <a:rPr lang="en-GB" sz="1200" b="1" dirty="0" smtClean="0"/>
                        <a:t>teamwork</a:t>
                      </a:r>
                      <a:r>
                        <a:rPr lang="en-GB" sz="1200" dirty="0" smtClean="0"/>
                        <a:t> in class,</a:t>
                      </a:r>
                      <a:r>
                        <a:rPr lang="en-GB" sz="1200" baseline="0" dirty="0" smtClean="0"/>
                        <a:t> Amelia is always ready to help others and knows when to listen in group work. </a:t>
                      </a:r>
                    </a:p>
                    <a:p>
                      <a:pPr algn="just"/>
                      <a:r>
                        <a:rPr lang="en-GB" sz="1200" baseline="0" dirty="0" smtClean="0"/>
                        <a:t>Jaxon – </a:t>
                      </a:r>
                      <a:r>
                        <a:rPr lang="en-GB" sz="1200" baseline="0" dirty="0" smtClean="0"/>
                        <a:t>for </a:t>
                      </a:r>
                      <a:r>
                        <a:rPr lang="en-GB" sz="1200" baseline="0" dirty="0" smtClean="0"/>
                        <a:t>showing </a:t>
                      </a:r>
                      <a:r>
                        <a:rPr lang="en-GB" sz="1200" b="1" baseline="0" dirty="0" smtClean="0"/>
                        <a:t>aspiration</a:t>
                      </a:r>
                      <a:r>
                        <a:rPr lang="en-GB" sz="1200" baseline="0" dirty="0" smtClean="0"/>
                        <a:t> in maths challenging himself with greater numbers in independent work.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760666"/>
                  </a:ext>
                </a:extLst>
              </a:tr>
              <a:tr h="348905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Norfolk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 smtClean="0"/>
                        <a:t>Colby – </a:t>
                      </a:r>
                      <a:r>
                        <a:rPr lang="en-GB" sz="1200" dirty="0" smtClean="0"/>
                        <a:t>for </a:t>
                      </a:r>
                      <a:r>
                        <a:rPr lang="en-GB" sz="1200" dirty="0" smtClean="0"/>
                        <a:t>showing </a:t>
                      </a:r>
                      <a:r>
                        <a:rPr lang="en-GB" sz="1200" b="1" dirty="0" smtClean="0"/>
                        <a:t>resilience</a:t>
                      </a:r>
                      <a:r>
                        <a:rPr lang="en-GB" sz="1200" dirty="0" smtClean="0"/>
                        <a:t> in his maths learning by challenging himself to deepen</a:t>
                      </a:r>
                      <a:r>
                        <a:rPr lang="en-GB" sz="1200" baseline="0" dirty="0" smtClean="0"/>
                        <a:t> his understanding and concepts. </a:t>
                      </a:r>
                    </a:p>
                    <a:p>
                      <a:pPr algn="just"/>
                      <a:r>
                        <a:rPr lang="en-GB" sz="1200" baseline="0" dirty="0" smtClean="0"/>
                        <a:t>Ellis – </a:t>
                      </a:r>
                      <a:r>
                        <a:rPr lang="en-GB" sz="1200" baseline="0" dirty="0" smtClean="0"/>
                        <a:t>for </a:t>
                      </a:r>
                      <a:r>
                        <a:rPr lang="en-GB" sz="1200" baseline="0" dirty="0" smtClean="0"/>
                        <a:t>showing superb </a:t>
                      </a:r>
                      <a:r>
                        <a:rPr lang="en-GB" sz="1200" b="1" baseline="0" dirty="0" smtClean="0"/>
                        <a:t>teamwork</a:t>
                      </a:r>
                      <a:r>
                        <a:rPr lang="en-GB" sz="1200" baseline="0" dirty="0" smtClean="0"/>
                        <a:t> and empathy within the classroom to peers.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036512"/>
                  </a:ext>
                </a:extLst>
              </a:tr>
              <a:tr h="602220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Lyceum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baseline="0" dirty="0" smtClean="0"/>
                        <a:t>Joshua – </a:t>
                      </a:r>
                      <a:r>
                        <a:rPr lang="en-GB" sz="1200" baseline="0" dirty="0" smtClean="0"/>
                        <a:t>for </a:t>
                      </a:r>
                      <a:r>
                        <a:rPr lang="en-GB" sz="1200" baseline="0" dirty="0" smtClean="0"/>
                        <a:t>showing </a:t>
                      </a:r>
                      <a:r>
                        <a:rPr lang="en-GB" sz="1200" b="1" baseline="0" dirty="0" smtClean="0"/>
                        <a:t>creativity </a:t>
                      </a:r>
                      <a:r>
                        <a:rPr lang="en-GB" sz="1200" baseline="0" dirty="0" smtClean="0"/>
                        <a:t>and </a:t>
                      </a:r>
                      <a:r>
                        <a:rPr lang="en-GB" sz="1200" b="1" baseline="0" dirty="0" smtClean="0"/>
                        <a:t>aspiration</a:t>
                      </a:r>
                      <a:r>
                        <a:rPr lang="en-GB" sz="1200" baseline="0" dirty="0" smtClean="0"/>
                        <a:t> with his independent writing. Joshua is really trying to up level your vocabulary. </a:t>
                      </a:r>
                    </a:p>
                    <a:p>
                      <a:pPr algn="just"/>
                      <a:r>
                        <a:rPr lang="en-GB" sz="1200" baseline="0" dirty="0" smtClean="0"/>
                        <a:t>Keaton – </a:t>
                      </a:r>
                      <a:r>
                        <a:rPr lang="en-GB" sz="1200" baseline="0" dirty="0" smtClean="0"/>
                        <a:t>for </a:t>
                      </a:r>
                      <a:r>
                        <a:rPr lang="en-GB" sz="1200" baseline="0" dirty="0" smtClean="0"/>
                        <a:t>showing </a:t>
                      </a:r>
                      <a:r>
                        <a:rPr lang="en-GB" sz="1200" b="1" baseline="0" dirty="0" smtClean="0"/>
                        <a:t>endeavour</a:t>
                      </a:r>
                      <a:r>
                        <a:rPr lang="en-GB" sz="1200" baseline="0" dirty="0" smtClean="0"/>
                        <a:t> and </a:t>
                      </a:r>
                      <a:r>
                        <a:rPr lang="en-GB" sz="1200" b="1" baseline="0" dirty="0" smtClean="0"/>
                        <a:t>aspiration </a:t>
                      </a:r>
                      <a:r>
                        <a:rPr lang="en-GB" sz="1200" baseline="0" dirty="0" smtClean="0"/>
                        <a:t>by working hard on his presentation and handwriting.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41227"/>
                  </a:ext>
                </a:extLst>
              </a:tr>
              <a:tr h="774283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Crucible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b="0" baseline="0" dirty="0" smtClean="0"/>
                        <a:t>Imogen – </a:t>
                      </a:r>
                      <a:r>
                        <a:rPr lang="en-GB" sz="1200" b="0" baseline="0" dirty="0" smtClean="0"/>
                        <a:t>for </a:t>
                      </a:r>
                      <a:r>
                        <a:rPr lang="en-GB" sz="1200" b="0" baseline="0" dirty="0" smtClean="0"/>
                        <a:t>having an open mind on opinions that are different from her own. Fantastic patience, understanding and acceptance </a:t>
                      </a:r>
                      <a:r>
                        <a:rPr lang="en-GB" sz="1200" b="0" baseline="0" dirty="0" smtClean="0"/>
                        <a:t>for </a:t>
                      </a:r>
                      <a:r>
                        <a:rPr lang="en-GB" sz="1200" b="0" baseline="0" dirty="0" smtClean="0"/>
                        <a:t>differences. </a:t>
                      </a:r>
                    </a:p>
                    <a:p>
                      <a:pPr algn="just"/>
                      <a:r>
                        <a:rPr lang="en-GB" sz="1200" b="0" baseline="0" dirty="0" smtClean="0"/>
                        <a:t>Elizabeth – </a:t>
                      </a:r>
                      <a:r>
                        <a:rPr lang="en-GB" sz="1200" b="0" baseline="0" dirty="0" smtClean="0"/>
                        <a:t>for </a:t>
                      </a:r>
                      <a:r>
                        <a:rPr lang="en-GB" sz="1200" b="0" baseline="0" dirty="0" smtClean="0"/>
                        <a:t>having high expectations in her work and working hard to achieve her very best.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353896"/>
                  </a:ext>
                </a:extLst>
              </a:tr>
              <a:tr h="460245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Weston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 smtClean="0"/>
                        <a:t>Chance – </a:t>
                      </a:r>
                      <a:r>
                        <a:rPr lang="en-GB" sz="1200" dirty="0" smtClean="0"/>
                        <a:t>for </a:t>
                      </a:r>
                      <a:r>
                        <a:rPr lang="en-GB" sz="1200" dirty="0" smtClean="0"/>
                        <a:t>showing </a:t>
                      </a:r>
                      <a:r>
                        <a:rPr lang="en-GB" sz="1200" b="1" dirty="0" smtClean="0"/>
                        <a:t>resilience </a:t>
                      </a:r>
                      <a:r>
                        <a:rPr lang="en-GB" sz="1200" dirty="0" smtClean="0"/>
                        <a:t>and determination in maths.</a:t>
                      </a:r>
                      <a:r>
                        <a:rPr lang="en-GB" sz="1200" baseline="0" dirty="0" smtClean="0"/>
                        <a:t> </a:t>
                      </a:r>
                    </a:p>
                    <a:p>
                      <a:pPr algn="just"/>
                      <a:r>
                        <a:rPr lang="en-GB" sz="1200" baseline="0" dirty="0" smtClean="0"/>
                        <a:t>Carter – </a:t>
                      </a:r>
                      <a:r>
                        <a:rPr lang="en-GB" sz="1200" baseline="0" dirty="0" smtClean="0"/>
                        <a:t>for </a:t>
                      </a:r>
                      <a:r>
                        <a:rPr lang="en-GB" sz="1200" baseline="0" dirty="0" smtClean="0"/>
                        <a:t>showing </a:t>
                      </a:r>
                      <a:r>
                        <a:rPr lang="en-GB" sz="1200" b="1" baseline="0" dirty="0" smtClean="0"/>
                        <a:t>endeavour</a:t>
                      </a:r>
                      <a:r>
                        <a:rPr lang="en-GB" sz="1200" baseline="0" dirty="0" smtClean="0"/>
                        <a:t> by independently using resources to aid his writing.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20812"/>
                  </a:ext>
                </a:extLst>
              </a:tr>
              <a:tr h="474055">
                <a:tc>
                  <a:txBody>
                    <a:bodyPr/>
                    <a:lstStyle/>
                    <a:p>
                      <a:r>
                        <a:rPr lang="en-GB" sz="1200" b="1" dirty="0" err="1" smtClean="0"/>
                        <a:t>Kelham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 err="1" smtClean="0"/>
                        <a:t>Maisey</a:t>
                      </a:r>
                      <a:r>
                        <a:rPr lang="en-GB" sz="1200" dirty="0" smtClean="0"/>
                        <a:t> – </a:t>
                      </a:r>
                      <a:r>
                        <a:rPr lang="en-GB" sz="1200" dirty="0" smtClean="0"/>
                        <a:t>for </a:t>
                      </a:r>
                      <a:r>
                        <a:rPr lang="en-GB" sz="1200" b="0" dirty="0" smtClean="0"/>
                        <a:t>showing</a:t>
                      </a:r>
                      <a:r>
                        <a:rPr lang="en-GB" sz="1200" dirty="0" smtClean="0"/>
                        <a:t> a</a:t>
                      </a:r>
                      <a:r>
                        <a:rPr lang="en-GB" sz="1200" b="1" dirty="0" smtClean="0"/>
                        <a:t> resilience </a:t>
                      </a:r>
                      <a:r>
                        <a:rPr lang="en-GB" sz="1200" dirty="0" smtClean="0"/>
                        <a:t>across all areas, not getting</a:t>
                      </a:r>
                      <a:r>
                        <a:rPr lang="en-GB" sz="1200" baseline="0" dirty="0" smtClean="0"/>
                        <a:t> distracted and showing a real thirst </a:t>
                      </a:r>
                      <a:r>
                        <a:rPr lang="en-GB" sz="1200" baseline="0" dirty="0" smtClean="0"/>
                        <a:t>for </a:t>
                      </a:r>
                      <a:r>
                        <a:rPr lang="en-GB" sz="1200" baseline="0" dirty="0" smtClean="0"/>
                        <a:t>learning. </a:t>
                      </a:r>
                    </a:p>
                    <a:p>
                      <a:pPr algn="just"/>
                      <a:r>
                        <a:rPr lang="en-GB" sz="1200" baseline="0" dirty="0" smtClean="0"/>
                        <a:t>Lyla – </a:t>
                      </a:r>
                      <a:r>
                        <a:rPr lang="en-GB" sz="1200" baseline="0" dirty="0" smtClean="0"/>
                        <a:t>for </a:t>
                      </a:r>
                      <a:r>
                        <a:rPr lang="en-GB" sz="1200" baseline="0" dirty="0" smtClean="0"/>
                        <a:t>fantastic </a:t>
                      </a:r>
                      <a:r>
                        <a:rPr lang="en-GB" sz="1200" b="1" baseline="0" dirty="0" smtClean="0"/>
                        <a:t>endeavour </a:t>
                      </a:r>
                      <a:r>
                        <a:rPr lang="en-GB" sz="1200" baseline="0" dirty="0" smtClean="0"/>
                        <a:t>in writing, increasing productivity and completing a super presentation.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986020"/>
                  </a:ext>
                </a:extLst>
              </a:tr>
              <a:tr h="658110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Graves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 smtClean="0"/>
                        <a:t>Daniel – </a:t>
                      </a:r>
                      <a:r>
                        <a:rPr lang="en-GB" sz="1200" dirty="0" smtClean="0"/>
                        <a:t>for </a:t>
                      </a:r>
                      <a:r>
                        <a:rPr lang="en-GB" sz="1200" dirty="0" smtClean="0"/>
                        <a:t>having great amounts of tolerance and </a:t>
                      </a:r>
                      <a:r>
                        <a:rPr lang="en-GB" sz="1200" b="1" dirty="0" smtClean="0"/>
                        <a:t>empathy</a:t>
                      </a:r>
                      <a:r>
                        <a:rPr lang="en-GB" sz="1200" baseline="0" dirty="0" smtClean="0"/>
                        <a:t> with others and going above and beyond to do this. </a:t>
                      </a:r>
                    </a:p>
                    <a:p>
                      <a:pPr algn="just"/>
                      <a:r>
                        <a:rPr lang="en-GB" sz="1200" baseline="0" dirty="0" smtClean="0"/>
                        <a:t>Riley – </a:t>
                      </a:r>
                      <a:r>
                        <a:rPr lang="en-GB" sz="1200" baseline="0" dirty="0" smtClean="0"/>
                        <a:t>for </a:t>
                      </a:r>
                      <a:r>
                        <a:rPr lang="en-GB" sz="1200" b="1" baseline="0" dirty="0" smtClean="0"/>
                        <a:t>aspiring</a:t>
                      </a:r>
                      <a:r>
                        <a:rPr lang="en-GB" sz="1200" baseline="0" dirty="0" smtClean="0"/>
                        <a:t> to be kind, hardworking and a </a:t>
                      </a:r>
                      <a:r>
                        <a:rPr lang="en-GB" sz="1200" b="1" baseline="0" dirty="0" smtClean="0"/>
                        <a:t>resilient</a:t>
                      </a:r>
                      <a:r>
                        <a:rPr lang="en-GB" sz="1200" baseline="0" dirty="0" smtClean="0"/>
                        <a:t> learner. Keep up the good work!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865215"/>
                  </a:ext>
                </a:extLst>
              </a:tr>
              <a:tr h="774283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Millennium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 smtClean="0"/>
                        <a:t>Thomas – </a:t>
                      </a:r>
                      <a:r>
                        <a:rPr lang="en-GB" sz="1200" dirty="0" smtClean="0"/>
                        <a:t>for </a:t>
                      </a:r>
                      <a:r>
                        <a:rPr lang="en-GB" sz="1200" dirty="0" smtClean="0"/>
                        <a:t>his </a:t>
                      </a:r>
                      <a:r>
                        <a:rPr lang="en-GB" sz="1200" b="1" dirty="0" smtClean="0"/>
                        <a:t>resilience </a:t>
                      </a:r>
                      <a:r>
                        <a:rPr lang="en-GB" sz="1200" b="0" dirty="0" smtClean="0"/>
                        <a:t>in</a:t>
                      </a:r>
                      <a:r>
                        <a:rPr lang="en-GB" sz="1200" b="0" baseline="0" dirty="0" smtClean="0"/>
                        <a:t> all of his work but most notably in maths where he often works at a very high standard.</a:t>
                      </a:r>
                    </a:p>
                    <a:p>
                      <a:pPr algn="just"/>
                      <a:r>
                        <a:rPr lang="en-GB" sz="1200" b="0" baseline="0" dirty="0" smtClean="0"/>
                        <a:t>Olivia – </a:t>
                      </a:r>
                      <a:r>
                        <a:rPr lang="en-GB" sz="1200" b="0" baseline="0" dirty="0" smtClean="0"/>
                        <a:t>for </a:t>
                      </a:r>
                      <a:r>
                        <a:rPr lang="en-GB" sz="1200" b="0" baseline="0" dirty="0" smtClean="0"/>
                        <a:t>her </a:t>
                      </a:r>
                      <a:r>
                        <a:rPr lang="en-GB" sz="1200" b="1" baseline="0" dirty="0" smtClean="0"/>
                        <a:t>endeavour </a:t>
                      </a:r>
                      <a:r>
                        <a:rPr lang="en-GB" sz="1200" b="0" baseline="0" dirty="0" smtClean="0"/>
                        <a:t>in making sure that all her work is presented to a very high standard. </a:t>
                      </a:r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17752"/>
                  </a:ext>
                </a:extLst>
              </a:tr>
              <a:tr h="774283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Bolsover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Olivia-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showing </a:t>
                      </a:r>
                      <a:r>
                        <a:rPr lang="en-US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resilience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your learning and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being confident with sharing ideas in class.</a:t>
                      </a:r>
                    </a:p>
                    <a:p>
                      <a:pPr fontAlgn="base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Addison -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producing a great independent piece of writing in English. You have really practiced your proof reading, well done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073695"/>
                  </a:ext>
                </a:extLst>
              </a:tr>
              <a:tr h="453336">
                <a:tc>
                  <a:txBody>
                    <a:bodyPr/>
                    <a:lstStyle/>
                    <a:p>
                      <a:r>
                        <a:rPr lang="en-GB" sz="1200" b="1" dirty="0" err="1" smtClean="0"/>
                        <a:t>Peveril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baseline="0" dirty="0" smtClean="0"/>
                        <a:t>Flynn – </a:t>
                      </a:r>
                      <a:r>
                        <a:rPr lang="en-GB" sz="1200" baseline="0" dirty="0" smtClean="0"/>
                        <a:t>for </a:t>
                      </a:r>
                      <a:r>
                        <a:rPr lang="en-GB" sz="1200" baseline="0" dirty="0" smtClean="0"/>
                        <a:t>showing </a:t>
                      </a:r>
                      <a:r>
                        <a:rPr lang="en-GB" sz="1200" b="1" baseline="0" dirty="0" smtClean="0"/>
                        <a:t>aspiration </a:t>
                      </a:r>
                      <a:r>
                        <a:rPr lang="en-GB" sz="1200" baseline="0" dirty="0" smtClean="0"/>
                        <a:t>by editing his work to improve his writing.</a:t>
                      </a:r>
                    </a:p>
                    <a:p>
                      <a:pPr algn="just"/>
                      <a:r>
                        <a:rPr lang="en-GB" sz="1200" baseline="0" dirty="0" smtClean="0"/>
                        <a:t>Ellie – </a:t>
                      </a:r>
                      <a:r>
                        <a:rPr lang="en-GB" sz="1200" baseline="0" dirty="0" smtClean="0"/>
                        <a:t>for </a:t>
                      </a:r>
                      <a:r>
                        <a:rPr lang="en-GB" sz="1200" baseline="0" dirty="0" smtClean="0"/>
                        <a:t>showing </a:t>
                      </a:r>
                      <a:r>
                        <a:rPr lang="en-GB" sz="1200" b="1" baseline="0" dirty="0" smtClean="0"/>
                        <a:t>endeavour</a:t>
                      </a:r>
                      <a:r>
                        <a:rPr lang="en-GB" sz="1200" baseline="0" dirty="0" smtClean="0"/>
                        <a:t> by not becoming distracted from her work.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487600"/>
                  </a:ext>
                </a:extLst>
              </a:tr>
              <a:tr h="430157">
                <a:tc>
                  <a:txBody>
                    <a:bodyPr/>
                    <a:lstStyle/>
                    <a:p>
                      <a:r>
                        <a:rPr lang="en-GB" sz="1200" b="1" dirty="0" err="1" smtClean="0"/>
                        <a:t>Shirebrook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 smtClean="0"/>
                        <a:t>Alex – </a:t>
                      </a:r>
                      <a:r>
                        <a:rPr lang="en-GB" sz="1200" dirty="0" smtClean="0"/>
                        <a:t>for </a:t>
                      </a:r>
                      <a:r>
                        <a:rPr lang="en-GB" sz="1200" dirty="0" smtClean="0"/>
                        <a:t>taking on a challenge and developing your</a:t>
                      </a:r>
                      <a:r>
                        <a:rPr lang="en-GB" sz="1200" baseline="0" dirty="0" smtClean="0"/>
                        <a:t> independence.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970993"/>
                  </a:ext>
                </a:extLst>
              </a:tr>
            </a:tbl>
          </a:graphicData>
        </a:graphic>
      </p:graphicFrame>
      <p:sp>
        <p:nvSpPr>
          <p:cNvPr id="2" name="AutoShape 2" descr="Image result for star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1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B50CDD0-597C-6649-A39C-F1FB6ABD1F1B}"/>
              </a:ext>
            </a:extLst>
          </p:cNvPr>
          <p:cNvSpPr/>
          <p:nvPr/>
        </p:nvSpPr>
        <p:spPr>
          <a:xfrm>
            <a:off x="-2" y="-17298"/>
            <a:ext cx="7559675" cy="1047566"/>
          </a:xfrm>
          <a:prstGeom prst="rect">
            <a:avLst/>
          </a:prstGeom>
          <a:solidFill>
            <a:srgbClr val="BA2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Dates </a:t>
            </a:r>
            <a:r>
              <a:rPr lang="en-US" sz="3600" dirty="0" smtClean="0"/>
              <a:t>for </a:t>
            </a:r>
            <a:r>
              <a:rPr lang="en-US" sz="3600" dirty="0" smtClean="0"/>
              <a:t>the Diary</a:t>
            </a:r>
            <a:endParaRPr lang="en-US" sz="36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65F4B5-5D7F-B444-A799-8C1805395FE6}"/>
              </a:ext>
            </a:extLst>
          </p:cNvPr>
          <p:cNvSpPr/>
          <p:nvPr/>
        </p:nvSpPr>
        <p:spPr>
          <a:xfrm>
            <a:off x="6032934" y="9197962"/>
            <a:ext cx="869700" cy="859960"/>
          </a:xfrm>
          <a:prstGeom prst="ellipse">
            <a:avLst/>
          </a:prstGeom>
          <a:solidFill>
            <a:srgbClr val="1EA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EA6C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50CDD0-597C-6649-A39C-F1FB6ABD1F1B}"/>
              </a:ext>
            </a:extLst>
          </p:cNvPr>
          <p:cNvSpPr/>
          <p:nvPr/>
        </p:nvSpPr>
        <p:spPr>
          <a:xfrm>
            <a:off x="-1" y="312739"/>
            <a:ext cx="460375" cy="10379074"/>
          </a:xfrm>
          <a:prstGeom prst="rect">
            <a:avLst/>
          </a:prstGeom>
          <a:solidFill>
            <a:srgbClr val="BA2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50CDD0-597C-6649-A39C-F1FB6ABD1F1B}"/>
              </a:ext>
            </a:extLst>
          </p:cNvPr>
          <p:cNvSpPr/>
          <p:nvPr/>
        </p:nvSpPr>
        <p:spPr>
          <a:xfrm>
            <a:off x="7186763" y="312740"/>
            <a:ext cx="372911" cy="10385758"/>
          </a:xfrm>
          <a:prstGeom prst="rect">
            <a:avLst/>
          </a:prstGeom>
          <a:solidFill>
            <a:srgbClr val="BA2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50CDD0-597C-6649-A39C-F1FB6ABD1F1B}"/>
              </a:ext>
            </a:extLst>
          </p:cNvPr>
          <p:cNvSpPr/>
          <p:nvPr/>
        </p:nvSpPr>
        <p:spPr>
          <a:xfrm>
            <a:off x="-1" y="10371852"/>
            <a:ext cx="7559676" cy="326645"/>
          </a:xfrm>
          <a:prstGeom prst="rect">
            <a:avLst/>
          </a:prstGeom>
          <a:solidFill>
            <a:srgbClr val="BA2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72437" y="2246391"/>
            <a:ext cx="3128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b="1" u="sng" dirty="0"/>
          </a:p>
          <a:p>
            <a:endParaRPr lang="en-GB" sz="1200" b="1" u="sng" dirty="0" smtClean="0"/>
          </a:p>
          <a:p>
            <a:endParaRPr lang="en-GB" sz="1200" b="1" u="sng" dirty="0"/>
          </a:p>
          <a:p>
            <a:endParaRPr lang="en-GB" sz="1200" b="1" u="sng" dirty="0" smtClean="0"/>
          </a:p>
          <a:p>
            <a:endParaRPr lang="en-GB" sz="1200" b="1" u="sng" dirty="0"/>
          </a:p>
          <a:p>
            <a:endParaRPr lang="en-GB" sz="1200" b="1" u="sng" dirty="0" smtClean="0"/>
          </a:p>
          <a:p>
            <a:endParaRPr lang="en-GB" sz="1200" b="1" u="sng" dirty="0"/>
          </a:p>
          <a:p>
            <a:r>
              <a:rPr lang="en-GB" sz="1200" b="1" u="sng" dirty="0" smtClean="0"/>
              <a:t> </a:t>
            </a:r>
            <a:endParaRPr lang="en-GB" sz="12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322794" y="1413068"/>
            <a:ext cx="6805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/>
            </a:r>
            <a:br>
              <a:rPr lang="en-US" sz="1100" dirty="0"/>
            </a:br>
            <a:r>
              <a:rPr lang="en-GB" sz="1100" i="1" dirty="0" smtClean="0"/>
              <a:t> </a:t>
            </a:r>
            <a:endParaRPr lang="en-GB" sz="1100" dirty="0"/>
          </a:p>
        </p:txBody>
      </p:sp>
      <p:sp>
        <p:nvSpPr>
          <p:cNvPr id="6" name="AutoShape 2" descr="Imag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303829" y="1747795"/>
            <a:ext cx="2954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B2C1CFF-2933-654A-BE0A-6F7584EB7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239" y="8639363"/>
            <a:ext cx="1056873" cy="110565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BB2C1CFF-2933-654A-BE0A-6F7584EB7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888" y="9282662"/>
            <a:ext cx="1056873" cy="1105652"/>
          </a:xfrm>
          <a:prstGeom prst="rect">
            <a:avLst/>
          </a:prstGeom>
        </p:spPr>
      </p:pic>
      <p:sp>
        <p:nvSpPr>
          <p:cNvPr id="4" name="AutoShape 2" descr="Why Queen Elizabeth Had Never Visited Gree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41844" y="2221801"/>
            <a:ext cx="6347339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00" dirty="0" smtClean="0"/>
          </a:p>
          <a:p>
            <a:endParaRPr lang="en-US" sz="1300" dirty="0"/>
          </a:p>
          <a:p>
            <a:endParaRPr lang="en-US" sz="1300" dirty="0" smtClean="0"/>
          </a:p>
          <a:p>
            <a:endParaRPr lang="en-US" sz="1300" dirty="0"/>
          </a:p>
          <a:p>
            <a:endParaRPr lang="en-US" sz="1300" dirty="0"/>
          </a:p>
          <a:p>
            <a:r>
              <a:rPr lang="en-US" dirty="0"/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174455"/>
              </p:ext>
            </p:extLst>
          </p:nvPr>
        </p:nvGraphicFramePr>
        <p:xfrm>
          <a:off x="460375" y="1029390"/>
          <a:ext cx="6726388" cy="93357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27142">
                  <a:extLst>
                    <a:ext uri="{9D8B030D-6E8A-4147-A177-3AD203B41FA5}">
                      <a16:colId xmlns:a16="http://schemas.microsoft.com/office/drawing/2014/main" val="336721605"/>
                    </a:ext>
                  </a:extLst>
                </a:gridCol>
                <a:gridCol w="4399246">
                  <a:extLst>
                    <a:ext uri="{9D8B030D-6E8A-4147-A177-3AD203B41FA5}">
                      <a16:colId xmlns:a16="http://schemas.microsoft.com/office/drawing/2014/main" val="3479800910"/>
                    </a:ext>
                  </a:extLst>
                </a:gridCol>
              </a:tblGrid>
              <a:tr h="4047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873879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28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dirty="0" smtClean="0"/>
                        <a:t> November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Enterprise</a:t>
                      </a:r>
                      <a:r>
                        <a:rPr lang="en-GB" sz="1250" baseline="0" dirty="0" smtClean="0"/>
                        <a:t> Week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987981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2</a:t>
                      </a:r>
                      <a:r>
                        <a:rPr lang="en-GB" sz="1250" baseline="30000" dirty="0" smtClean="0"/>
                        <a:t>nd</a:t>
                      </a:r>
                      <a:r>
                        <a:rPr lang="en-GB" sz="1250" baseline="0" dirty="0" smtClean="0"/>
                        <a:t> December 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Christmas</a:t>
                      </a:r>
                      <a:r>
                        <a:rPr lang="en-GB" sz="1250" baseline="0" dirty="0" smtClean="0"/>
                        <a:t> Service at Spa View Church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28885"/>
                  </a:ext>
                </a:extLst>
              </a:tr>
              <a:tr h="358646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12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baseline="0" dirty="0" smtClean="0"/>
                        <a:t> – 16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baseline="0" dirty="0" smtClean="0"/>
                        <a:t> December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Christmas Events – further</a:t>
                      </a:r>
                      <a:r>
                        <a:rPr lang="en-GB" sz="1250" baseline="0" dirty="0" smtClean="0"/>
                        <a:t> </a:t>
                      </a:r>
                      <a:r>
                        <a:rPr lang="en-GB" sz="1250" baseline="0" dirty="0" smtClean="0"/>
                        <a:t>information </a:t>
                      </a:r>
                      <a:r>
                        <a:rPr lang="en-GB" sz="1250" baseline="0" dirty="0" smtClean="0"/>
                        <a:t>to follow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6402"/>
                  </a:ext>
                </a:extLst>
              </a:tr>
              <a:tr h="352476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12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dirty="0" smtClean="0"/>
                        <a:t> December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Meet the Teacher – New Topics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290245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19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dirty="0" smtClean="0"/>
                        <a:t> December – 2</a:t>
                      </a:r>
                      <a:r>
                        <a:rPr lang="en-GB" sz="1250" baseline="30000" dirty="0" smtClean="0"/>
                        <a:t>nd</a:t>
                      </a:r>
                      <a:r>
                        <a:rPr lang="en-GB" sz="1250" dirty="0" smtClean="0"/>
                        <a:t> January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Christmas Holidays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603809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3</a:t>
                      </a:r>
                      <a:r>
                        <a:rPr lang="en-GB" sz="1250" baseline="30000" dirty="0" smtClean="0"/>
                        <a:t>rd</a:t>
                      </a:r>
                      <a:r>
                        <a:rPr lang="en-GB" sz="1250" dirty="0" smtClean="0"/>
                        <a:t> February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Y5</a:t>
                      </a:r>
                      <a:r>
                        <a:rPr lang="en-GB" sz="1250" baseline="0" dirty="0" smtClean="0"/>
                        <a:t> Young Voices Concert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632597"/>
                  </a:ext>
                </a:extLst>
              </a:tr>
              <a:tr h="358646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13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dirty="0" smtClean="0"/>
                        <a:t> – 17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dirty="0" smtClean="0"/>
                        <a:t> February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Half Term – School Closed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525393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20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dirty="0" smtClean="0"/>
                        <a:t> February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Inset</a:t>
                      </a:r>
                      <a:r>
                        <a:rPr lang="en-GB" sz="1250" baseline="0" dirty="0" smtClean="0"/>
                        <a:t> Day – School Closed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72316"/>
                  </a:ext>
                </a:extLst>
              </a:tr>
              <a:tr h="358646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27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dirty="0" smtClean="0"/>
                        <a:t> March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Meet the Teacher – New Topics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580574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28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baseline="0" dirty="0" smtClean="0"/>
                        <a:t> &amp; 30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baseline="0" dirty="0" smtClean="0"/>
                        <a:t> March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Parents Evening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652562"/>
                  </a:ext>
                </a:extLst>
              </a:tr>
              <a:tr h="358646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31</a:t>
                      </a:r>
                      <a:r>
                        <a:rPr lang="en-GB" sz="1250" baseline="30000" dirty="0" smtClean="0"/>
                        <a:t>st</a:t>
                      </a:r>
                      <a:r>
                        <a:rPr lang="en-GB" sz="1250" dirty="0" smtClean="0"/>
                        <a:t> March 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Easter Service</a:t>
                      </a:r>
                      <a:r>
                        <a:rPr lang="en-GB" sz="1250" baseline="0" dirty="0" smtClean="0"/>
                        <a:t> at Spa View Church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459483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3</a:t>
                      </a:r>
                      <a:r>
                        <a:rPr lang="en-GB" sz="1250" baseline="30000" dirty="0" smtClean="0"/>
                        <a:t>rd</a:t>
                      </a:r>
                      <a:r>
                        <a:rPr lang="en-GB" sz="1250" dirty="0" smtClean="0"/>
                        <a:t> –</a:t>
                      </a:r>
                      <a:r>
                        <a:rPr lang="en-GB" sz="1250" baseline="0" dirty="0" smtClean="0"/>
                        <a:t> 14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baseline="0" dirty="0" smtClean="0"/>
                        <a:t> April 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Easter</a:t>
                      </a:r>
                      <a:r>
                        <a:rPr lang="en-GB" sz="1250" baseline="0" dirty="0" smtClean="0"/>
                        <a:t> Holidays – School Closed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2431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17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dirty="0" smtClean="0"/>
                        <a:t> April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Inset Day – School Closed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744266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1</a:t>
                      </a:r>
                      <a:r>
                        <a:rPr lang="en-GB" sz="1250" baseline="30000" dirty="0" smtClean="0"/>
                        <a:t>st</a:t>
                      </a:r>
                      <a:r>
                        <a:rPr lang="en-GB" sz="1250" dirty="0" smtClean="0"/>
                        <a:t> May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Bank Holiday – School</a:t>
                      </a:r>
                      <a:r>
                        <a:rPr lang="en-GB" sz="1250" baseline="0" dirty="0" smtClean="0"/>
                        <a:t> Closed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5553"/>
                  </a:ext>
                </a:extLst>
              </a:tr>
              <a:tr h="358646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8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dirty="0" smtClean="0"/>
                        <a:t> May – 11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dirty="0" smtClean="0"/>
                        <a:t> May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SATS</a:t>
                      </a:r>
                      <a:r>
                        <a:rPr lang="en-GB" sz="1250" baseline="0" dirty="0" smtClean="0"/>
                        <a:t> Week – Y6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284925"/>
                  </a:ext>
                </a:extLst>
              </a:tr>
              <a:tr h="358646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15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dirty="0" smtClean="0"/>
                        <a:t> – 19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dirty="0" smtClean="0"/>
                        <a:t> May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SATS Week –</a:t>
                      </a:r>
                      <a:r>
                        <a:rPr lang="en-GB" sz="1250" baseline="0" dirty="0" smtClean="0"/>
                        <a:t> Y2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030165"/>
                  </a:ext>
                </a:extLst>
              </a:tr>
              <a:tr h="358646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29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dirty="0" smtClean="0"/>
                        <a:t> May</a:t>
                      </a:r>
                      <a:r>
                        <a:rPr lang="en-GB" sz="1250" baseline="0" dirty="0" smtClean="0"/>
                        <a:t> – 2</a:t>
                      </a:r>
                      <a:r>
                        <a:rPr lang="en-GB" sz="1250" baseline="30000" dirty="0" smtClean="0"/>
                        <a:t>nd</a:t>
                      </a:r>
                      <a:r>
                        <a:rPr lang="en-GB" sz="1250" baseline="0" dirty="0" smtClean="0"/>
                        <a:t> June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Half Term –</a:t>
                      </a:r>
                      <a:r>
                        <a:rPr lang="en-GB" sz="1250" baseline="0" dirty="0" smtClean="0"/>
                        <a:t> School Closed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500357"/>
                  </a:ext>
                </a:extLst>
              </a:tr>
              <a:tr h="358646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9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dirty="0" smtClean="0"/>
                        <a:t> June 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Y6 Crucial Crew Visit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41567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12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baseline="0" dirty="0" smtClean="0"/>
                        <a:t> – 18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baseline="0" dirty="0" smtClean="0"/>
                        <a:t> June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Phonics Assessment Week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376864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3</a:t>
                      </a:r>
                      <a:r>
                        <a:rPr lang="en-GB" sz="1250" baseline="30000" dirty="0" smtClean="0"/>
                        <a:t>rd</a:t>
                      </a:r>
                      <a:r>
                        <a:rPr lang="en-GB" sz="1250" dirty="0" smtClean="0"/>
                        <a:t> July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Enterprise</a:t>
                      </a:r>
                      <a:r>
                        <a:rPr lang="en-GB" sz="1250" baseline="0" dirty="0" smtClean="0"/>
                        <a:t> Week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040183"/>
                  </a:ext>
                </a:extLst>
              </a:tr>
              <a:tr h="358646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11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baseline="0" dirty="0" smtClean="0"/>
                        <a:t> July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Sports Day – Y</a:t>
                      </a:r>
                      <a:r>
                        <a:rPr lang="en-GB" sz="1250" baseline="0" dirty="0" smtClean="0"/>
                        <a:t>1 &amp; Y2 </a:t>
                      </a:r>
                      <a:r>
                        <a:rPr lang="en-GB" sz="1250" dirty="0" smtClean="0"/>
                        <a:t>/ Y</a:t>
                      </a:r>
                      <a:r>
                        <a:rPr lang="en-GB" sz="1250" baseline="0" dirty="0" smtClean="0"/>
                        <a:t>3 &amp; Y4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262612"/>
                  </a:ext>
                </a:extLst>
              </a:tr>
              <a:tr h="358646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12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dirty="0" smtClean="0"/>
                        <a:t> July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Sports Day – EYFS  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384329"/>
                  </a:ext>
                </a:extLst>
              </a:tr>
              <a:tr h="358646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13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dirty="0" smtClean="0"/>
                        <a:t> July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Sports Day -  Y5 &amp; Y6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11578"/>
                  </a:ext>
                </a:extLst>
              </a:tr>
              <a:tr h="358646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14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dirty="0" smtClean="0"/>
                        <a:t> July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Reports Sent Home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882599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17</a:t>
                      </a:r>
                      <a:r>
                        <a:rPr lang="en-GB" sz="1250" baseline="30000" dirty="0" smtClean="0"/>
                        <a:t>th</a:t>
                      </a:r>
                      <a:r>
                        <a:rPr lang="en-GB" sz="1250" dirty="0" smtClean="0"/>
                        <a:t> July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Summer Fayre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543647"/>
                  </a:ext>
                </a:extLst>
              </a:tr>
              <a:tr h="358646"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21</a:t>
                      </a:r>
                      <a:r>
                        <a:rPr lang="en-GB" sz="1250" baseline="30000" dirty="0" smtClean="0"/>
                        <a:t>st</a:t>
                      </a:r>
                      <a:r>
                        <a:rPr lang="en-GB" sz="1250" dirty="0" smtClean="0"/>
                        <a:t> July</a:t>
                      </a:r>
                      <a:endParaRPr lang="en-GB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dirty="0" smtClean="0"/>
                        <a:t>Whole</a:t>
                      </a:r>
                      <a:r>
                        <a:rPr lang="en-GB" sz="1250" baseline="0" dirty="0" smtClean="0"/>
                        <a:t> School Family Picnic</a:t>
                      </a:r>
                      <a:endParaRPr lang="en-GB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518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0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35789</TotalTime>
  <Words>856</Words>
  <Application>Microsoft Office PowerPoint</Application>
  <PresentationFormat>Custom</PresentationFormat>
  <Paragraphs>173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Davinia Helliwell</cp:lastModifiedBy>
  <cp:revision>913</cp:revision>
  <cp:lastPrinted>2022-11-11T15:09:05Z</cp:lastPrinted>
  <dcterms:created xsi:type="dcterms:W3CDTF">2020-03-11T09:30:57Z</dcterms:created>
  <dcterms:modified xsi:type="dcterms:W3CDTF">2022-11-18T15:38:21Z</dcterms:modified>
</cp:coreProperties>
</file>