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9"/>
  </p:notesMasterIdLst>
  <p:sldIdLst>
    <p:sldId id="305" r:id="rId2"/>
    <p:sldId id="315" r:id="rId3"/>
    <p:sldId id="316" r:id="rId4"/>
    <p:sldId id="313" r:id="rId5"/>
    <p:sldId id="308" r:id="rId6"/>
    <p:sldId id="312" r:id="rId7"/>
    <p:sldId id="302" r:id="rId8"/>
  </p:sldIdLst>
  <p:sldSz cx="7559675" cy="1069181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E77A2F"/>
    <a:srgbClr val="FFFFFF"/>
    <a:srgbClr val="C12568"/>
    <a:srgbClr val="8A1B4B"/>
    <a:srgbClr val="BA2464"/>
    <a:srgbClr val="232E4F"/>
    <a:srgbClr val="C5E0B4"/>
    <a:srgbClr val="D2609C"/>
    <a:srgbClr val="A11F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9" autoAdjust="0"/>
    <p:restoredTop sz="95332" autoAdjust="0"/>
  </p:normalViewPr>
  <p:slideViewPr>
    <p:cSldViewPr snapToGrid="0" snapToObjects="1">
      <p:cViewPr>
        <p:scale>
          <a:sx n="40" d="100"/>
          <a:sy n="40" d="100"/>
        </p:scale>
        <p:origin x="23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9B5A4DD-2D31-8D43-86FE-7E60E3B024BB}" type="datetimeFigureOut">
              <a:rPr lang="en-US" smtClean="0"/>
              <a:t>12/5/2023</a:t>
            </a:fld>
            <a:endParaRPr lang="en-US" dirty="0"/>
          </a:p>
        </p:txBody>
      </p:sp>
      <p:sp>
        <p:nvSpPr>
          <p:cNvPr id="4" name="Slide Image Placeholder 3"/>
          <p:cNvSpPr>
            <a:spLocks noGrp="1" noRot="1" noChangeAspect="1"/>
          </p:cNvSpPr>
          <p:nvPr>
            <p:ph type="sldImg" idx="2"/>
          </p:nvPr>
        </p:nvSpPr>
        <p:spPr>
          <a:xfrm>
            <a:off x="2216150" y="1241425"/>
            <a:ext cx="236537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11CFA37-095C-924C-9639-ED93D2352603}" type="slidenum">
              <a:rPr lang="en-US" smtClean="0"/>
              <a:t>‹#›</a:t>
            </a:fld>
            <a:endParaRPr lang="en-US" dirty="0"/>
          </a:p>
        </p:txBody>
      </p:sp>
    </p:spTree>
    <p:extLst>
      <p:ext uri="{BB962C8B-B14F-4D97-AF65-F5344CB8AC3E}">
        <p14:creationId xmlns:p14="http://schemas.microsoft.com/office/powerpoint/2010/main" val="565063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1CFA37-095C-924C-9639-ED93D2352603}" type="slidenum">
              <a:rPr lang="en-US" smtClean="0"/>
              <a:t>5</a:t>
            </a:fld>
            <a:endParaRPr lang="en-US" dirty="0"/>
          </a:p>
        </p:txBody>
      </p:sp>
    </p:spTree>
    <p:extLst>
      <p:ext uri="{BB962C8B-B14F-4D97-AF65-F5344CB8AC3E}">
        <p14:creationId xmlns:p14="http://schemas.microsoft.com/office/powerpoint/2010/main" val="2548503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GB"/>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1B1677D-0649-F54F-B408-D4B6AA6262B5}" type="datetimeFigureOut">
              <a:rPr lang="en-US" smtClean="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3604973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1B1677D-0649-F54F-B408-D4B6AA6262B5}" type="datetimeFigureOut">
              <a:rPr lang="en-US" smtClean="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1654021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1B1677D-0649-F54F-B408-D4B6AA6262B5}" type="datetimeFigureOut">
              <a:rPr lang="en-US" smtClean="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3899848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1B1677D-0649-F54F-B408-D4B6AA6262B5}" type="datetimeFigureOut">
              <a:rPr lang="en-US" smtClean="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3748450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GB"/>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1B1677D-0649-F54F-B408-D4B6AA6262B5}" type="datetimeFigureOut">
              <a:rPr lang="en-US" smtClean="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2330284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1B1677D-0649-F54F-B408-D4B6AA6262B5}" type="datetimeFigureOut">
              <a:rPr lang="en-US" smtClean="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2474689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1B1677D-0649-F54F-B408-D4B6AA6262B5}" type="datetimeFigureOut">
              <a:rPr lang="en-US" smtClean="0"/>
              <a:t>12/5/2023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2315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1B1677D-0649-F54F-B408-D4B6AA6262B5}" type="datetimeFigureOut">
              <a:rPr lang="en-US" smtClean="0"/>
              <a:t>12/5/2023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4021638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1677D-0649-F54F-B408-D4B6AA6262B5}" type="datetimeFigureOut">
              <a:rPr lang="en-US" smtClean="0"/>
              <a:t>12/5/2023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3151216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C1B1677D-0649-F54F-B408-D4B6AA6262B5}" type="datetimeFigureOut">
              <a:rPr lang="en-US" smtClean="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1201884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dirty="0"/>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C1B1677D-0649-F54F-B408-D4B6AA6262B5}" type="datetimeFigureOut">
              <a:rPr lang="en-US" smtClean="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2412842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C1B1677D-0649-F54F-B408-D4B6AA6262B5}" type="datetimeFigureOut">
              <a:rPr lang="en-US" smtClean="0"/>
              <a:t>12/5/2023</a:t>
            </a:fld>
            <a:endParaRPr lang="en-US" dirty="0"/>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5428F390-FBE4-ED4B-8A98-19058BE7DF9B}" type="slidenum">
              <a:rPr lang="en-US" smtClean="0"/>
              <a:t>‹#›</a:t>
            </a:fld>
            <a:endParaRPr lang="en-US" dirty="0"/>
          </a:p>
        </p:txBody>
      </p:sp>
    </p:spTree>
    <p:extLst>
      <p:ext uri="{BB962C8B-B14F-4D97-AF65-F5344CB8AC3E}">
        <p14:creationId xmlns:p14="http://schemas.microsoft.com/office/powerpoint/2010/main" val="3882823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A2464"/>
        </a:solidFill>
        <a:effectLst/>
      </p:bgPr>
    </p:bg>
    <p:spTree>
      <p:nvGrpSpPr>
        <p:cNvPr id="1" name=""/>
        <p:cNvGrpSpPr/>
        <p:nvPr/>
      </p:nvGrpSpPr>
      <p:grpSpPr>
        <a:xfrm>
          <a:off x="0" y="0"/>
          <a:ext cx="0" cy="0"/>
          <a:chOff x="0" y="0"/>
          <a:chExt cx="0" cy="0"/>
        </a:xfrm>
      </p:grpSpPr>
      <p:sp>
        <p:nvSpPr>
          <p:cNvPr id="9" name="Rectangle 8"/>
          <p:cNvSpPr/>
          <p:nvPr/>
        </p:nvSpPr>
        <p:spPr>
          <a:xfrm>
            <a:off x="155575" y="1490088"/>
            <a:ext cx="7317128" cy="9025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utoShape 2" descr="Every Day Counts – School Attendance – Herne Hill Primary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Rectangle 4"/>
          <p:cNvSpPr/>
          <p:nvPr/>
        </p:nvSpPr>
        <p:spPr>
          <a:xfrm>
            <a:off x="4117760" y="610042"/>
            <a:ext cx="2857592" cy="769441"/>
          </a:xfrm>
          <a:prstGeom prst="rect">
            <a:avLst/>
          </a:prstGeom>
        </p:spPr>
        <p:txBody>
          <a:bodyPr wrap="square">
            <a:spAutoFit/>
          </a:bodyPr>
          <a:lstStyle/>
          <a:p>
            <a:endParaRPr lang="en-US" sz="1100" b="1" u="sng" dirty="0"/>
          </a:p>
          <a:p>
            <a:endParaRPr lang="en-US" sz="1100" dirty="0"/>
          </a:p>
          <a:p>
            <a:endParaRPr lang="en-US" sz="1100" dirty="0"/>
          </a:p>
          <a:p>
            <a:endParaRPr lang="en-US" sz="1100" dirty="0"/>
          </a:p>
        </p:txBody>
      </p:sp>
      <p:pic>
        <p:nvPicPr>
          <p:cNvPr id="22" name="Picture 21">
            <a:extLst>
              <a:ext uri="{FF2B5EF4-FFF2-40B4-BE49-F238E27FC236}">
                <a16:creationId xmlns:a16="http://schemas.microsoft.com/office/drawing/2014/main" id="{A8CCE168-13C2-8B43-80D0-6F2D1A650CD0}"/>
              </a:ext>
            </a:extLst>
          </p:cNvPr>
          <p:cNvPicPr>
            <a:picLocks noChangeAspect="1"/>
          </p:cNvPicPr>
          <p:nvPr/>
        </p:nvPicPr>
        <p:blipFill>
          <a:blip r:embed="rId2"/>
          <a:stretch>
            <a:fillRect/>
          </a:stretch>
        </p:blipFill>
        <p:spPr>
          <a:xfrm>
            <a:off x="678024" y="88202"/>
            <a:ext cx="1700530" cy="520421"/>
          </a:xfrm>
          <a:prstGeom prst="rect">
            <a:avLst/>
          </a:prstGeom>
        </p:spPr>
      </p:pic>
      <p:sp>
        <p:nvSpPr>
          <p:cNvPr id="7" name="AutoShape 2" descr="2,088 World Book Day Stock Photos, Pictures &amp; Royalty-Free Images - iStock  | World book day costumes, World book day 2021, World book day childre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 name="TextBox 9"/>
          <p:cNvSpPr txBox="1"/>
          <p:nvPr/>
        </p:nvSpPr>
        <p:spPr>
          <a:xfrm>
            <a:off x="527026" y="550710"/>
            <a:ext cx="3271116" cy="954107"/>
          </a:xfrm>
          <a:prstGeom prst="rect">
            <a:avLst/>
          </a:prstGeom>
          <a:noFill/>
        </p:spPr>
        <p:txBody>
          <a:bodyPr wrap="square" rtlCol="0">
            <a:spAutoFit/>
          </a:bodyPr>
          <a:lstStyle/>
          <a:p>
            <a:r>
              <a:rPr lang="en-GB" sz="3600" b="1" dirty="0">
                <a:solidFill>
                  <a:schemeClr val="bg1">
                    <a:lumMod val="95000"/>
                  </a:schemeClr>
                </a:solidFill>
              </a:rPr>
              <a:t>NEWSLETTER</a:t>
            </a:r>
          </a:p>
          <a:p>
            <a:r>
              <a:rPr lang="en-GB" sz="2000" b="1" dirty="0">
                <a:solidFill>
                  <a:schemeClr val="bg1">
                    <a:lumMod val="95000"/>
                  </a:schemeClr>
                </a:solidFill>
              </a:rPr>
              <a:t>1</a:t>
            </a:r>
            <a:r>
              <a:rPr lang="en-GB" sz="2000" b="1" baseline="30000" dirty="0">
                <a:solidFill>
                  <a:schemeClr val="bg1">
                    <a:lumMod val="95000"/>
                  </a:schemeClr>
                </a:solidFill>
              </a:rPr>
              <a:t>st</a:t>
            </a:r>
            <a:r>
              <a:rPr lang="en-GB" sz="2000" b="1" dirty="0">
                <a:solidFill>
                  <a:schemeClr val="bg1">
                    <a:lumMod val="95000"/>
                  </a:schemeClr>
                </a:solidFill>
              </a:rPr>
              <a:t> December 2023</a:t>
            </a:r>
          </a:p>
        </p:txBody>
      </p:sp>
      <p:sp>
        <p:nvSpPr>
          <p:cNvPr id="31" name="AutoShape 5" descr="after-school-club-clipart-7 - Murtoa Colle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10"/>
          <p:cNvSpPr txBox="1"/>
          <p:nvPr/>
        </p:nvSpPr>
        <p:spPr>
          <a:xfrm>
            <a:off x="765175" y="7137642"/>
            <a:ext cx="2237873" cy="369332"/>
          </a:xfrm>
          <a:prstGeom prst="rect">
            <a:avLst/>
          </a:prstGeom>
          <a:noFill/>
        </p:spPr>
        <p:txBody>
          <a:bodyPr wrap="square" rtlCol="0">
            <a:spAutoFit/>
          </a:bodyPr>
          <a:lstStyle/>
          <a:p>
            <a:endParaRPr lang="en-GB" dirty="0"/>
          </a:p>
        </p:txBody>
      </p:sp>
      <p:sp>
        <p:nvSpPr>
          <p:cNvPr id="18" name="AutoShape 2" descr="Sports Day | Corpus Christi Catholic School"/>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TextBox 24"/>
          <p:cNvSpPr txBox="1"/>
          <p:nvPr/>
        </p:nvSpPr>
        <p:spPr>
          <a:xfrm>
            <a:off x="155575" y="1490088"/>
            <a:ext cx="4978685" cy="1538883"/>
          </a:xfrm>
          <a:prstGeom prst="rect">
            <a:avLst/>
          </a:prstGeom>
          <a:noFill/>
          <a:ln>
            <a:noFill/>
          </a:ln>
        </p:spPr>
        <p:txBody>
          <a:bodyPr wrap="square" rtlCol="0">
            <a:spAutoFit/>
          </a:bodyPr>
          <a:lstStyle/>
          <a:p>
            <a:pPr algn="just" fontAlgn="base"/>
            <a:endParaRPr lang="en-GB" sz="1200" dirty="0">
              <a:solidFill>
                <a:schemeClr val="accent5">
                  <a:lumMod val="75000"/>
                </a:schemeClr>
              </a:solidFill>
              <a:latin typeface="Constantia" panose="02030602050306030303" pitchFamily="18" charset="0"/>
            </a:endParaRPr>
          </a:p>
          <a:p>
            <a:pPr algn="just" fontAlgn="base"/>
            <a:endParaRPr lang="en-GB" sz="1600" dirty="0">
              <a:solidFill>
                <a:schemeClr val="accent2">
                  <a:lumMod val="75000"/>
                </a:schemeClr>
              </a:solidFill>
              <a:latin typeface="Constantia" panose="02030602050306030303" pitchFamily="18" charset="0"/>
            </a:endParaRPr>
          </a:p>
          <a:p>
            <a:pPr algn="just" fontAlgn="base"/>
            <a:endParaRPr lang="en-GB" sz="1600" dirty="0">
              <a:solidFill>
                <a:schemeClr val="accent2">
                  <a:lumMod val="75000"/>
                </a:schemeClr>
              </a:solidFill>
              <a:latin typeface="Constantia" panose="02030602050306030303" pitchFamily="18" charset="0"/>
            </a:endParaRPr>
          </a:p>
          <a:p>
            <a:pPr algn="just" fontAlgn="base"/>
            <a:endParaRPr lang="en-GB" sz="1600" dirty="0">
              <a:solidFill>
                <a:schemeClr val="accent2">
                  <a:lumMod val="75000"/>
                </a:schemeClr>
              </a:solidFill>
              <a:latin typeface="Constantia" panose="02030602050306030303" pitchFamily="18" charset="0"/>
            </a:endParaRPr>
          </a:p>
          <a:p>
            <a:pPr algn="just" fontAlgn="base"/>
            <a:endParaRPr lang="en-GB" sz="1600" dirty="0">
              <a:solidFill>
                <a:schemeClr val="accent2">
                  <a:lumMod val="75000"/>
                </a:schemeClr>
              </a:solidFill>
              <a:latin typeface="Constantia" panose="02030602050306030303" pitchFamily="18" charset="0"/>
            </a:endParaRPr>
          </a:p>
          <a:p>
            <a:pPr algn="just" fontAlgn="base"/>
            <a:r>
              <a:rPr lang="en-GB" dirty="0">
                <a:solidFill>
                  <a:schemeClr val="accent2">
                    <a:lumMod val="75000"/>
                  </a:schemeClr>
                </a:solidFill>
                <a:latin typeface="Constantia" panose="02030602050306030303" pitchFamily="18" charset="0"/>
              </a:rPr>
              <a:t>     </a:t>
            </a:r>
          </a:p>
        </p:txBody>
      </p:sp>
      <p:sp>
        <p:nvSpPr>
          <p:cNvPr id="15" name="TextBox 14"/>
          <p:cNvSpPr txBox="1"/>
          <p:nvPr/>
        </p:nvSpPr>
        <p:spPr>
          <a:xfrm>
            <a:off x="258762" y="1504817"/>
            <a:ext cx="7145338" cy="7417415"/>
          </a:xfrm>
          <a:prstGeom prst="rect">
            <a:avLst/>
          </a:prstGeom>
          <a:noFill/>
        </p:spPr>
        <p:txBody>
          <a:bodyPr wrap="square" rtlCol="0">
            <a:spAutoFit/>
          </a:bodyPr>
          <a:lstStyle/>
          <a:p>
            <a:r>
              <a:rPr lang="en-GB" sz="1400" b="1" u="sng" dirty="0">
                <a:solidFill>
                  <a:schemeClr val="accent6">
                    <a:lumMod val="75000"/>
                  </a:schemeClr>
                </a:solidFill>
                <a:latin typeface="Eras Light ITC" panose="020B0402030504020804" pitchFamily="34" charset="0"/>
              </a:rPr>
              <a:t>School Photos: </a:t>
            </a:r>
          </a:p>
          <a:p>
            <a:r>
              <a:rPr lang="en-GB" sz="1400" dirty="0">
                <a:solidFill>
                  <a:schemeClr val="accent6">
                    <a:lumMod val="75000"/>
                  </a:schemeClr>
                </a:solidFill>
                <a:latin typeface="Eras Light ITC" panose="020B0402030504020804" pitchFamily="34" charset="0"/>
              </a:rPr>
              <a:t>For those children who could not attend on Wednesday 29</a:t>
            </a:r>
            <a:r>
              <a:rPr lang="en-GB" sz="1400" baseline="30000" dirty="0">
                <a:solidFill>
                  <a:schemeClr val="accent6">
                    <a:lumMod val="75000"/>
                  </a:schemeClr>
                </a:solidFill>
                <a:latin typeface="Eras Light ITC" panose="020B0402030504020804" pitchFamily="34" charset="0"/>
              </a:rPr>
              <a:t>th</a:t>
            </a:r>
            <a:r>
              <a:rPr lang="en-GB" sz="1400" dirty="0">
                <a:solidFill>
                  <a:schemeClr val="accent6">
                    <a:lumMod val="75000"/>
                  </a:schemeClr>
                </a:solidFill>
                <a:latin typeface="Eras Light ITC" panose="020B0402030504020804" pitchFamily="34" charset="0"/>
              </a:rPr>
              <a:t> November for their school photos taken, we have arranged a session where those children </a:t>
            </a:r>
            <a:r>
              <a:rPr lang="en-GB" sz="1400" b="1" dirty="0">
                <a:solidFill>
                  <a:schemeClr val="accent6">
                    <a:lumMod val="75000"/>
                  </a:schemeClr>
                </a:solidFill>
                <a:latin typeface="Eras Light ITC" panose="020B0402030504020804" pitchFamily="34" charset="0"/>
              </a:rPr>
              <a:t>only</a:t>
            </a:r>
            <a:r>
              <a:rPr lang="en-GB" sz="1400" dirty="0">
                <a:solidFill>
                  <a:schemeClr val="accent6">
                    <a:lumMod val="75000"/>
                  </a:schemeClr>
                </a:solidFill>
                <a:latin typeface="Eras Light ITC" panose="020B0402030504020804" pitchFamily="34" charset="0"/>
              </a:rPr>
              <a:t> have the opportunity to have their photos taken.  Children who had their photos taken will not have them taken again.</a:t>
            </a:r>
          </a:p>
          <a:p>
            <a:r>
              <a:rPr lang="en-GB" sz="1400" dirty="0">
                <a:solidFill>
                  <a:schemeClr val="accent6">
                    <a:lumMod val="75000"/>
                  </a:schemeClr>
                </a:solidFill>
                <a:latin typeface="Eras Light ITC" panose="020B0402030504020804" pitchFamily="34" charset="0"/>
              </a:rPr>
              <a:t>This session will take place on </a:t>
            </a:r>
            <a:r>
              <a:rPr lang="en-GB" sz="1400" b="1" dirty="0">
                <a:solidFill>
                  <a:schemeClr val="accent6">
                    <a:lumMod val="75000"/>
                  </a:schemeClr>
                </a:solidFill>
                <a:latin typeface="Eras Light ITC" panose="020B0402030504020804" pitchFamily="34" charset="0"/>
              </a:rPr>
              <a:t>Friday 12</a:t>
            </a:r>
            <a:r>
              <a:rPr lang="en-GB" sz="1400" b="1" baseline="30000" dirty="0">
                <a:solidFill>
                  <a:schemeClr val="accent6">
                    <a:lumMod val="75000"/>
                  </a:schemeClr>
                </a:solidFill>
                <a:latin typeface="Eras Light ITC" panose="020B0402030504020804" pitchFamily="34" charset="0"/>
              </a:rPr>
              <a:t>th</a:t>
            </a:r>
            <a:r>
              <a:rPr lang="en-GB" sz="1400" b="1" dirty="0">
                <a:solidFill>
                  <a:schemeClr val="accent6">
                    <a:lumMod val="75000"/>
                  </a:schemeClr>
                </a:solidFill>
                <a:latin typeface="Eras Light ITC" panose="020B0402030504020804" pitchFamily="34" charset="0"/>
              </a:rPr>
              <a:t> January 2024. </a:t>
            </a:r>
          </a:p>
          <a:p>
            <a:r>
              <a:rPr lang="en-GB" sz="1400" b="1" u="sng" dirty="0">
                <a:latin typeface="Eras Light ITC" panose="020B0402030504020804" pitchFamily="34" charset="0"/>
              </a:rPr>
              <a:t>RE experience</a:t>
            </a:r>
          </a:p>
          <a:p>
            <a:r>
              <a:rPr lang="en-GB" sz="1400" b="1" dirty="0">
                <a:latin typeface="Eras Light ITC" panose="020B0402030504020804" pitchFamily="34" charset="0"/>
              </a:rPr>
              <a:t>Join us on Wednesday from 2-3pm in your child’s classroom to experience an RE session where children will have a key concept of Religious Education to share with you.  We’re looking forward to seeing as many parents as possible.</a:t>
            </a:r>
          </a:p>
          <a:p>
            <a:endParaRPr lang="en-GB" sz="1400" b="1" dirty="0">
              <a:solidFill>
                <a:srgbClr val="0070C0"/>
              </a:solidFill>
              <a:latin typeface="Eras Light ITC" panose="020B0402030504020804" pitchFamily="34" charset="0"/>
            </a:endParaRPr>
          </a:p>
          <a:p>
            <a:r>
              <a:rPr lang="en-GB" sz="1400" b="1" u="sng" dirty="0">
                <a:solidFill>
                  <a:srgbClr val="0070C0"/>
                </a:solidFill>
                <a:latin typeface="Eras Light ITC" panose="020B0402030504020804" pitchFamily="34" charset="0"/>
              </a:rPr>
              <a:t>Thank you</a:t>
            </a:r>
            <a:endParaRPr lang="en-GB" sz="1400" b="1" dirty="0">
              <a:solidFill>
                <a:srgbClr val="0070C0"/>
              </a:solidFill>
              <a:latin typeface="Eras Light ITC" panose="020B0402030504020804" pitchFamily="34" charset="0"/>
            </a:endParaRPr>
          </a:p>
          <a:p>
            <a:r>
              <a:rPr lang="en-GB" sz="1400" b="1" dirty="0">
                <a:solidFill>
                  <a:srgbClr val="0070C0"/>
                </a:solidFill>
                <a:latin typeface="Eras Light ITC" panose="020B0402030504020804" pitchFamily="34" charset="0"/>
              </a:rPr>
              <a:t>Thank you to Mrs Ibbotson who has worked with our children in the IR.  She is moving to a new school and we wish her all the best.</a:t>
            </a:r>
          </a:p>
          <a:p>
            <a:endParaRPr lang="en-GB" sz="1400" b="1" dirty="0">
              <a:solidFill>
                <a:schemeClr val="accent6">
                  <a:lumMod val="75000"/>
                </a:schemeClr>
              </a:solidFill>
              <a:latin typeface="Eras Light ITC" panose="020B0402030504020804" pitchFamily="34" charset="0"/>
            </a:endParaRPr>
          </a:p>
          <a:p>
            <a:r>
              <a:rPr lang="en-GB" sz="1400" b="1" u="sng" dirty="0">
                <a:solidFill>
                  <a:schemeClr val="accent2">
                    <a:lumMod val="75000"/>
                  </a:schemeClr>
                </a:solidFill>
                <a:latin typeface="Ebrima" panose="02000000000000000000" pitchFamily="2" charset="0"/>
                <a:ea typeface="Ebrima" panose="02000000000000000000" pitchFamily="2" charset="0"/>
                <a:cs typeface="Ebrima" panose="02000000000000000000" pitchFamily="2" charset="0"/>
              </a:rPr>
              <a:t>Christmas Fayre Donations: </a:t>
            </a:r>
            <a:endParaRPr lang="en-GB" sz="1400" b="1" dirty="0">
              <a:solidFill>
                <a:schemeClr val="accent2">
                  <a:lumMod val="75000"/>
                </a:schemeClr>
              </a:solidFill>
              <a:latin typeface="Ebrima" panose="02000000000000000000" pitchFamily="2" charset="0"/>
              <a:ea typeface="Ebrima" panose="02000000000000000000" pitchFamily="2" charset="0"/>
              <a:cs typeface="Ebrima" panose="02000000000000000000" pitchFamily="2" charset="0"/>
            </a:endParaRPr>
          </a:p>
          <a:p>
            <a:r>
              <a:rPr lang="en-GB" sz="1400" dirty="0">
                <a:solidFill>
                  <a:schemeClr val="accent2">
                    <a:lumMod val="75000"/>
                  </a:schemeClr>
                </a:solidFill>
                <a:latin typeface="Ebrima" panose="02000000000000000000" pitchFamily="2" charset="0"/>
                <a:ea typeface="Ebrima" panose="02000000000000000000" pitchFamily="2" charset="0"/>
                <a:cs typeface="Ebrima" panose="02000000000000000000" pitchFamily="2" charset="0"/>
              </a:rPr>
              <a:t>We are kindly asking for donations of toys, books and other suitable raffle and tombola prizes for our Christmas Fayre this year. Donations will be warmly welcomed at the school office., </a:t>
            </a:r>
          </a:p>
          <a:p>
            <a:endParaRPr lang="en-GB" sz="1400" dirty="0">
              <a:solidFill>
                <a:schemeClr val="accent2">
                  <a:lumMod val="75000"/>
                </a:schemeClr>
              </a:solidFill>
              <a:latin typeface="Eras Light ITC" panose="020B0402030504020804" pitchFamily="34" charset="0"/>
            </a:endParaRPr>
          </a:p>
          <a:p>
            <a:r>
              <a:rPr lang="en-GB" sz="1400" b="1" u="sng" dirty="0">
                <a:solidFill>
                  <a:srgbClr val="00B050"/>
                </a:solidFill>
                <a:latin typeface="Bahnschrift Light" panose="020B0502040204020203" pitchFamily="34" charset="0"/>
              </a:rPr>
              <a:t>Christmas Concert Tickets:</a:t>
            </a:r>
          </a:p>
          <a:p>
            <a:r>
              <a:rPr lang="en-GB" sz="1400" dirty="0">
                <a:solidFill>
                  <a:srgbClr val="00B050"/>
                </a:solidFill>
                <a:latin typeface="Bahnschrift Light" panose="020B0502040204020203" pitchFamily="34" charset="0"/>
              </a:rPr>
              <a:t>This year our School Christmas concerts will be held on: </a:t>
            </a:r>
          </a:p>
          <a:p>
            <a:endParaRPr lang="en-GB" sz="1400" dirty="0">
              <a:solidFill>
                <a:srgbClr val="00B050"/>
              </a:solidFill>
              <a:latin typeface="Bahnschrift Light" panose="020B0502040204020203" pitchFamily="34" charset="0"/>
            </a:endParaRPr>
          </a:p>
          <a:p>
            <a:pPr fontAlgn="base"/>
            <a:r>
              <a:rPr lang="en-GB" sz="1400" b="1" dirty="0">
                <a:latin typeface="Bahnschrift Light" panose="020B0502040204020203" pitchFamily="34" charset="0"/>
              </a:rPr>
              <a:t>Wednesday 19</a:t>
            </a:r>
            <a:r>
              <a:rPr lang="en-GB" sz="1400" b="1" baseline="30000" dirty="0">
                <a:latin typeface="Bahnschrift Light" panose="020B0502040204020203" pitchFamily="34" charset="0"/>
              </a:rPr>
              <a:t>th</a:t>
            </a:r>
            <a:r>
              <a:rPr lang="en-GB" sz="1400" b="1" dirty="0">
                <a:latin typeface="Bahnschrift Light" panose="020B0502040204020203" pitchFamily="34" charset="0"/>
              </a:rPr>
              <a:t> December 2023 at 2:00pm – KS1</a:t>
            </a:r>
          </a:p>
          <a:p>
            <a:pPr fontAlgn="base"/>
            <a:endParaRPr lang="en-GB" sz="1400" b="1" dirty="0">
              <a:solidFill>
                <a:srgbClr val="00B050"/>
              </a:solidFill>
              <a:latin typeface="Bahnschrift Light" panose="020B0502040204020203" pitchFamily="34" charset="0"/>
            </a:endParaRPr>
          </a:p>
          <a:p>
            <a:pPr fontAlgn="base"/>
            <a:r>
              <a:rPr lang="en-GB" sz="1400" b="1" dirty="0">
                <a:solidFill>
                  <a:schemeClr val="bg2">
                    <a:lumMod val="75000"/>
                  </a:schemeClr>
                </a:solidFill>
                <a:latin typeface="Bahnschrift Light" panose="020B0502040204020203" pitchFamily="34" charset="0"/>
              </a:rPr>
              <a:t>Thursday 20</a:t>
            </a:r>
            <a:r>
              <a:rPr lang="en-GB" sz="1400" b="1" baseline="30000" dirty="0">
                <a:solidFill>
                  <a:schemeClr val="bg2">
                    <a:lumMod val="75000"/>
                  </a:schemeClr>
                </a:solidFill>
                <a:latin typeface="Bahnschrift Light" panose="020B0502040204020203" pitchFamily="34" charset="0"/>
              </a:rPr>
              <a:t>th</a:t>
            </a:r>
            <a:r>
              <a:rPr lang="en-GB" sz="1400" b="1" dirty="0">
                <a:solidFill>
                  <a:schemeClr val="bg2">
                    <a:lumMod val="75000"/>
                  </a:schemeClr>
                </a:solidFill>
                <a:latin typeface="Bahnschrift Light" panose="020B0502040204020203" pitchFamily="34" charset="0"/>
              </a:rPr>
              <a:t> December 2023 at 9:30am – EYFS</a:t>
            </a:r>
          </a:p>
          <a:p>
            <a:pPr fontAlgn="base"/>
            <a:r>
              <a:rPr lang="en-GB" sz="1400" b="1" dirty="0">
                <a:solidFill>
                  <a:schemeClr val="bg2">
                    <a:lumMod val="75000"/>
                  </a:schemeClr>
                </a:solidFill>
                <a:latin typeface="Bahnschrift Light" panose="020B0502040204020203" pitchFamily="34" charset="0"/>
              </a:rPr>
              <a:t>Thursday 20</a:t>
            </a:r>
            <a:r>
              <a:rPr lang="en-GB" sz="1400" b="1" baseline="30000" dirty="0">
                <a:solidFill>
                  <a:schemeClr val="bg2">
                    <a:lumMod val="75000"/>
                  </a:schemeClr>
                </a:solidFill>
                <a:latin typeface="Bahnschrift Light" panose="020B0502040204020203" pitchFamily="34" charset="0"/>
              </a:rPr>
              <a:t>th</a:t>
            </a:r>
            <a:r>
              <a:rPr lang="en-GB" sz="1400" b="1" dirty="0">
                <a:solidFill>
                  <a:schemeClr val="bg2">
                    <a:lumMod val="75000"/>
                  </a:schemeClr>
                </a:solidFill>
                <a:latin typeface="Bahnschrift Light" panose="020B0502040204020203" pitchFamily="34" charset="0"/>
              </a:rPr>
              <a:t> December 2023 at 1:30pm – EYFS</a:t>
            </a:r>
          </a:p>
          <a:p>
            <a:pPr fontAlgn="base"/>
            <a:r>
              <a:rPr lang="en-GB" sz="1400" b="1" dirty="0">
                <a:latin typeface="Bahnschrift Light" panose="020B0502040204020203" pitchFamily="34" charset="0"/>
              </a:rPr>
              <a:t>Thursday 20</a:t>
            </a:r>
            <a:r>
              <a:rPr lang="en-GB" sz="1400" b="1" baseline="30000" dirty="0">
                <a:latin typeface="Bahnschrift Light" panose="020B0502040204020203" pitchFamily="34" charset="0"/>
              </a:rPr>
              <a:t>th</a:t>
            </a:r>
            <a:r>
              <a:rPr lang="en-GB" sz="1400" b="1" dirty="0">
                <a:latin typeface="Bahnschrift Light" panose="020B0502040204020203" pitchFamily="34" charset="0"/>
              </a:rPr>
              <a:t> December 2023 at 5:30pm – KS1</a:t>
            </a:r>
          </a:p>
          <a:p>
            <a:pPr fontAlgn="base"/>
            <a:endParaRPr lang="en-GB" sz="1400" b="1" dirty="0">
              <a:solidFill>
                <a:schemeClr val="accent2">
                  <a:lumMod val="75000"/>
                </a:schemeClr>
              </a:solidFill>
              <a:latin typeface="Bahnschrift Light" panose="020B0502040204020203" pitchFamily="34" charset="0"/>
            </a:endParaRPr>
          </a:p>
          <a:p>
            <a:pPr fontAlgn="base"/>
            <a:r>
              <a:rPr lang="en-GB" sz="1400" b="1" dirty="0">
                <a:latin typeface="Bahnschrift Light" panose="020B0502040204020203" pitchFamily="34" charset="0"/>
              </a:rPr>
              <a:t>Friday 21</a:t>
            </a:r>
            <a:r>
              <a:rPr lang="en-GB" sz="1400" b="1" baseline="30000" dirty="0">
                <a:latin typeface="Bahnschrift Light" panose="020B0502040204020203" pitchFamily="34" charset="0"/>
              </a:rPr>
              <a:t>st</a:t>
            </a:r>
            <a:r>
              <a:rPr lang="en-GB" sz="1400" b="1" dirty="0">
                <a:latin typeface="Bahnschrift Light" panose="020B0502040204020203" pitchFamily="34" charset="0"/>
              </a:rPr>
              <a:t> December 2023 at 9:15am – KS1</a:t>
            </a:r>
          </a:p>
          <a:p>
            <a:pPr fontAlgn="base"/>
            <a:r>
              <a:rPr lang="en-GB" sz="1400" b="1" dirty="0">
                <a:solidFill>
                  <a:schemeClr val="accent5">
                    <a:lumMod val="60000"/>
                    <a:lumOff val="40000"/>
                  </a:schemeClr>
                </a:solidFill>
                <a:latin typeface="Bahnschrift Light" panose="020B0502040204020203" pitchFamily="34" charset="0"/>
              </a:rPr>
              <a:t>Friday 21</a:t>
            </a:r>
            <a:r>
              <a:rPr lang="en-GB" sz="1400" b="1" baseline="30000" dirty="0">
                <a:solidFill>
                  <a:schemeClr val="accent5">
                    <a:lumMod val="60000"/>
                    <a:lumOff val="40000"/>
                  </a:schemeClr>
                </a:solidFill>
                <a:latin typeface="Bahnschrift Light" panose="020B0502040204020203" pitchFamily="34" charset="0"/>
              </a:rPr>
              <a:t>st</a:t>
            </a:r>
            <a:r>
              <a:rPr lang="en-GB" sz="1400" b="1" dirty="0">
                <a:solidFill>
                  <a:schemeClr val="accent5">
                    <a:lumMod val="60000"/>
                    <a:lumOff val="40000"/>
                  </a:schemeClr>
                </a:solidFill>
                <a:latin typeface="Bahnschrift Light" panose="020B0502040204020203" pitchFamily="34" charset="0"/>
              </a:rPr>
              <a:t> December 2023 at 2:00pm – KS2</a:t>
            </a:r>
          </a:p>
          <a:p>
            <a:pPr fontAlgn="base"/>
            <a:r>
              <a:rPr lang="en-GB" sz="1400" b="1" dirty="0">
                <a:solidFill>
                  <a:schemeClr val="accent5">
                    <a:lumMod val="60000"/>
                    <a:lumOff val="40000"/>
                  </a:schemeClr>
                </a:solidFill>
                <a:latin typeface="Bahnschrift Light" panose="020B0502040204020203" pitchFamily="34" charset="0"/>
              </a:rPr>
              <a:t>Friday 21</a:t>
            </a:r>
            <a:r>
              <a:rPr lang="en-GB" sz="1400" b="1" baseline="30000" dirty="0">
                <a:solidFill>
                  <a:schemeClr val="accent5">
                    <a:lumMod val="60000"/>
                    <a:lumOff val="40000"/>
                  </a:schemeClr>
                </a:solidFill>
                <a:latin typeface="Bahnschrift Light" panose="020B0502040204020203" pitchFamily="34" charset="0"/>
              </a:rPr>
              <a:t>st</a:t>
            </a:r>
            <a:r>
              <a:rPr lang="en-GB" sz="1400" b="1" dirty="0">
                <a:solidFill>
                  <a:schemeClr val="accent5">
                    <a:lumMod val="60000"/>
                    <a:lumOff val="40000"/>
                  </a:schemeClr>
                </a:solidFill>
                <a:latin typeface="Bahnschrift Light" panose="020B0502040204020203" pitchFamily="34" charset="0"/>
              </a:rPr>
              <a:t> December 2023 at 5:30PM – KS2</a:t>
            </a:r>
          </a:p>
          <a:p>
            <a:pPr fontAlgn="base"/>
            <a:endParaRPr lang="en-GB" sz="1400" dirty="0">
              <a:solidFill>
                <a:srgbClr val="00B050"/>
              </a:solidFill>
            </a:endParaRPr>
          </a:p>
        </p:txBody>
      </p:sp>
      <p:sp>
        <p:nvSpPr>
          <p:cNvPr id="2" name="TextBox 1"/>
          <p:cNvSpPr txBox="1"/>
          <p:nvPr/>
        </p:nvSpPr>
        <p:spPr>
          <a:xfrm>
            <a:off x="139577" y="9361925"/>
            <a:ext cx="7317129" cy="1169551"/>
          </a:xfrm>
          <a:prstGeom prst="rect">
            <a:avLst/>
          </a:prstGeom>
          <a:noFill/>
        </p:spPr>
        <p:txBody>
          <a:bodyPr wrap="square" rtlCol="0">
            <a:spAutoFit/>
          </a:bodyPr>
          <a:lstStyle/>
          <a:p>
            <a:r>
              <a:rPr lang="en-GB" sz="1400" dirty="0">
                <a:solidFill>
                  <a:srgbClr val="00B050"/>
                </a:solidFill>
                <a:latin typeface="Bahnschrift Light" panose="020B0502040204020203" pitchFamily="34" charset="0"/>
              </a:rPr>
              <a:t>Tickets will be purchasable via the Gateway App from </a:t>
            </a:r>
            <a:r>
              <a:rPr lang="en-GB" sz="1400" b="1" dirty="0">
                <a:solidFill>
                  <a:srgbClr val="00B050"/>
                </a:solidFill>
                <a:latin typeface="Bahnschrift Light" panose="020B0502040204020203" pitchFamily="34" charset="0"/>
              </a:rPr>
              <a:t>Wednesday 6</a:t>
            </a:r>
            <a:r>
              <a:rPr lang="en-GB" sz="1400" b="1" baseline="30000" dirty="0">
                <a:solidFill>
                  <a:srgbClr val="00B050"/>
                </a:solidFill>
                <a:latin typeface="Bahnschrift Light" panose="020B0502040204020203" pitchFamily="34" charset="0"/>
              </a:rPr>
              <a:t>th</a:t>
            </a:r>
            <a:r>
              <a:rPr lang="en-GB" sz="1400" b="1" dirty="0">
                <a:solidFill>
                  <a:srgbClr val="00B050"/>
                </a:solidFill>
                <a:latin typeface="Bahnschrift Light" panose="020B0502040204020203" pitchFamily="34" charset="0"/>
              </a:rPr>
              <a:t> December. </a:t>
            </a:r>
            <a:r>
              <a:rPr lang="en-GB" sz="1400" dirty="0">
                <a:solidFill>
                  <a:srgbClr val="00B050"/>
                </a:solidFill>
                <a:latin typeface="Bahnschrift Light" panose="020B0502040204020203" pitchFamily="34" charset="0"/>
              </a:rPr>
              <a:t>Tickets will cost £1.00. Tickets will be available to collect from the school office from </a:t>
            </a:r>
            <a:r>
              <a:rPr lang="en-GB" sz="1400" b="1" dirty="0">
                <a:solidFill>
                  <a:srgbClr val="00B050"/>
                </a:solidFill>
                <a:latin typeface="Bahnschrift Light" panose="020B0502040204020203" pitchFamily="34" charset="0"/>
              </a:rPr>
              <a:t>Monday 11</a:t>
            </a:r>
            <a:r>
              <a:rPr lang="en-GB" sz="1400" b="1" baseline="30000" dirty="0">
                <a:solidFill>
                  <a:srgbClr val="00B050"/>
                </a:solidFill>
                <a:latin typeface="Bahnschrift Light" panose="020B0502040204020203" pitchFamily="34" charset="0"/>
              </a:rPr>
              <a:t>th</a:t>
            </a:r>
            <a:r>
              <a:rPr lang="en-GB" sz="1400" b="1" dirty="0">
                <a:solidFill>
                  <a:srgbClr val="00B050"/>
                </a:solidFill>
                <a:latin typeface="Bahnschrift Light" panose="020B0502040204020203" pitchFamily="34" charset="0"/>
              </a:rPr>
              <a:t> December. </a:t>
            </a:r>
          </a:p>
          <a:p>
            <a:endParaRPr lang="en-GB" sz="1400" b="1" dirty="0">
              <a:solidFill>
                <a:srgbClr val="00B050"/>
              </a:solidFill>
              <a:latin typeface="Bahnschrift Light" panose="020B0502040204020203" pitchFamily="34" charset="0"/>
            </a:endParaRPr>
          </a:p>
          <a:p>
            <a:r>
              <a:rPr lang="en-GB" sz="1400" b="1" dirty="0">
                <a:solidFill>
                  <a:srgbClr val="00B050"/>
                </a:solidFill>
                <a:latin typeface="Bahnschrift Light" panose="020B0502040204020203" pitchFamily="34" charset="0"/>
              </a:rPr>
              <a:t>Each child will be allocated two tickets. </a:t>
            </a:r>
          </a:p>
        </p:txBody>
      </p:sp>
    </p:spTree>
    <p:extLst>
      <p:ext uri="{BB962C8B-B14F-4D97-AF65-F5344CB8AC3E}">
        <p14:creationId xmlns:p14="http://schemas.microsoft.com/office/powerpoint/2010/main" val="1660369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A2464"/>
        </a:solidFill>
        <a:effectLst/>
      </p:bgPr>
    </p:bg>
    <p:spTree>
      <p:nvGrpSpPr>
        <p:cNvPr id="1" name=""/>
        <p:cNvGrpSpPr/>
        <p:nvPr/>
      </p:nvGrpSpPr>
      <p:grpSpPr>
        <a:xfrm>
          <a:off x="0" y="0"/>
          <a:ext cx="0" cy="0"/>
          <a:chOff x="0" y="0"/>
          <a:chExt cx="0" cy="0"/>
        </a:xfrm>
      </p:grpSpPr>
      <p:sp>
        <p:nvSpPr>
          <p:cNvPr id="26" name="AutoShape 2" descr="Every Day Counts – School Attendance – Herne Hill Primary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Rectangle 4"/>
          <p:cNvSpPr/>
          <p:nvPr/>
        </p:nvSpPr>
        <p:spPr>
          <a:xfrm>
            <a:off x="4117760" y="610042"/>
            <a:ext cx="2857592" cy="769441"/>
          </a:xfrm>
          <a:prstGeom prst="rect">
            <a:avLst/>
          </a:prstGeom>
        </p:spPr>
        <p:txBody>
          <a:bodyPr wrap="square">
            <a:spAutoFit/>
          </a:bodyPr>
          <a:lstStyle/>
          <a:p>
            <a:endParaRPr lang="en-US" sz="1100" b="1" u="sng" dirty="0"/>
          </a:p>
          <a:p>
            <a:endParaRPr lang="en-US" sz="1100" dirty="0"/>
          </a:p>
          <a:p>
            <a:endParaRPr lang="en-US" sz="1100" dirty="0"/>
          </a:p>
          <a:p>
            <a:endParaRPr lang="en-US" sz="1100" dirty="0"/>
          </a:p>
        </p:txBody>
      </p:sp>
      <p:sp>
        <p:nvSpPr>
          <p:cNvPr id="7" name="AutoShape 2" descr="2,088 World Book Day Stock Photos, Pictures &amp; Royalty-Free Images - iStock  | World book day costumes, World book day 2021, World book day childre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1" name="AutoShape 5" descr="after-school-club-clipart-7 - Murtoa Colle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10"/>
          <p:cNvSpPr txBox="1"/>
          <p:nvPr/>
        </p:nvSpPr>
        <p:spPr>
          <a:xfrm>
            <a:off x="765175" y="7137642"/>
            <a:ext cx="2237873" cy="369332"/>
          </a:xfrm>
          <a:prstGeom prst="rect">
            <a:avLst/>
          </a:prstGeom>
          <a:noFill/>
        </p:spPr>
        <p:txBody>
          <a:bodyPr wrap="square" rtlCol="0">
            <a:spAutoFit/>
          </a:bodyPr>
          <a:lstStyle/>
          <a:p>
            <a:endParaRPr lang="en-GB" dirty="0"/>
          </a:p>
        </p:txBody>
      </p:sp>
      <p:sp>
        <p:nvSpPr>
          <p:cNvPr id="18" name="AutoShape 2" descr="Sports Day | Corpus Christi Catholic School"/>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TextBox 12"/>
          <p:cNvSpPr txBox="1"/>
          <p:nvPr/>
        </p:nvSpPr>
        <p:spPr>
          <a:xfrm>
            <a:off x="765175" y="9654988"/>
            <a:ext cx="6210177" cy="658906"/>
          </a:xfrm>
          <a:prstGeom prst="rect">
            <a:avLst/>
          </a:prstGeom>
          <a:noFill/>
        </p:spPr>
        <p:txBody>
          <a:bodyPr wrap="square" rtlCol="0">
            <a:spAutoFit/>
          </a:bodyPr>
          <a:lstStyle/>
          <a:p>
            <a:endParaRPr lang="en-GB" dirty="0"/>
          </a:p>
        </p:txBody>
      </p:sp>
      <p:sp>
        <p:nvSpPr>
          <p:cNvPr id="4" name="TextBox 3"/>
          <p:cNvSpPr txBox="1"/>
          <p:nvPr/>
        </p:nvSpPr>
        <p:spPr>
          <a:xfrm>
            <a:off x="1481904" y="340737"/>
            <a:ext cx="4776717" cy="461665"/>
          </a:xfrm>
          <a:prstGeom prst="rect">
            <a:avLst/>
          </a:prstGeom>
          <a:solidFill>
            <a:schemeClr val="bg1"/>
          </a:solidFill>
        </p:spPr>
        <p:txBody>
          <a:bodyPr wrap="square" rtlCol="0">
            <a:spAutoFit/>
          </a:bodyPr>
          <a:lstStyle/>
          <a:p>
            <a:pPr algn="ctr"/>
            <a:r>
              <a:rPr lang="en-GB" sz="2400" b="1" u="sng" dirty="0"/>
              <a:t>Year 6</a:t>
            </a:r>
          </a:p>
        </p:txBody>
      </p:sp>
      <p:sp>
        <p:nvSpPr>
          <p:cNvPr id="2" name="Rectangle 1">
            <a:extLst>
              <a:ext uri="{FF2B5EF4-FFF2-40B4-BE49-F238E27FC236}">
                <a16:creationId xmlns:a16="http://schemas.microsoft.com/office/drawing/2014/main" id="{1A8749D9-F2E5-D468-ACDA-7E46204A29FC}"/>
              </a:ext>
            </a:extLst>
          </p:cNvPr>
          <p:cNvSpPr/>
          <p:nvPr/>
        </p:nvSpPr>
        <p:spPr>
          <a:xfrm>
            <a:off x="155575" y="1490088"/>
            <a:ext cx="7317128" cy="9025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u="sng" dirty="0">
                <a:solidFill>
                  <a:schemeClr val="accent1">
                    <a:lumMod val="75000"/>
                  </a:schemeClr>
                </a:solidFill>
                <a:latin typeface="Century Schoolbook" panose="02040604050505020304" pitchFamily="18" charset="0"/>
              </a:rPr>
              <a:t>Year 6 Kingswood Trip:</a:t>
            </a:r>
          </a:p>
          <a:p>
            <a:r>
              <a:rPr lang="en-GB" sz="1800" dirty="0">
                <a:solidFill>
                  <a:schemeClr val="accent1">
                    <a:lumMod val="75000"/>
                  </a:schemeClr>
                </a:solidFill>
                <a:latin typeface="Century Schoolbook" panose="02040604050505020304" pitchFamily="18" charset="0"/>
              </a:rPr>
              <a:t>If your child is in Year 6, they should have brought home a letter containing information about their Kingswood residential trip next June. </a:t>
            </a:r>
          </a:p>
          <a:p>
            <a:r>
              <a:rPr lang="en-GB" sz="1800" dirty="0">
                <a:solidFill>
                  <a:schemeClr val="accent1">
                    <a:lumMod val="75000"/>
                  </a:schemeClr>
                </a:solidFill>
                <a:latin typeface="Century Schoolbook" panose="02040604050505020304" pitchFamily="18" charset="0"/>
              </a:rPr>
              <a:t>If you wish for your child to attend please complete the return slip and return this to the school office before </a:t>
            </a:r>
            <a:r>
              <a:rPr lang="en-GB" sz="1800" b="1" dirty="0">
                <a:solidFill>
                  <a:schemeClr val="accent1">
                    <a:lumMod val="75000"/>
                  </a:schemeClr>
                </a:solidFill>
                <a:latin typeface="Century Schoolbook" panose="02040604050505020304" pitchFamily="18" charset="0"/>
              </a:rPr>
              <a:t>Friday 8</a:t>
            </a:r>
            <a:r>
              <a:rPr lang="en-GB" sz="1800" b="1" baseline="30000" dirty="0">
                <a:solidFill>
                  <a:schemeClr val="accent1">
                    <a:lumMod val="75000"/>
                  </a:schemeClr>
                </a:solidFill>
                <a:latin typeface="Century Schoolbook" panose="02040604050505020304" pitchFamily="18" charset="0"/>
              </a:rPr>
              <a:t>th</a:t>
            </a:r>
            <a:r>
              <a:rPr lang="en-GB" sz="1800" b="1" dirty="0">
                <a:solidFill>
                  <a:schemeClr val="accent1">
                    <a:lumMod val="75000"/>
                  </a:schemeClr>
                </a:solidFill>
                <a:latin typeface="Century Schoolbook" panose="02040604050505020304" pitchFamily="18" charset="0"/>
              </a:rPr>
              <a:t> December</a:t>
            </a:r>
            <a:r>
              <a:rPr lang="en-GB" sz="1800" dirty="0">
                <a:solidFill>
                  <a:schemeClr val="accent1">
                    <a:lumMod val="75000"/>
                  </a:schemeClr>
                </a:solidFill>
                <a:latin typeface="Century Schoolbook" panose="02040604050505020304" pitchFamily="18" charset="0"/>
              </a:rPr>
              <a:t>. </a:t>
            </a:r>
          </a:p>
          <a:p>
            <a:r>
              <a:rPr lang="en-GB" sz="1800" dirty="0">
                <a:solidFill>
                  <a:schemeClr val="accent1">
                    <a:lumMod val="75000"/>
                  </a:schemeClr>
                </a:solidFill>
                <a:latin typeface="Century Schoolbook" panose="02040604050505020304" pitchFamily="18" charset="0"/>
              </a:rPr>
              <a:t>We ask parents to pay a deposit of £30.00 before </a:t>
            </a:r>
            <a:r>
              <a:rPr lang="en-GB" sz="1800" b="1" dirty="0">
                <a:solidFill>
                  <a:schemeClr val="accent1">
                    <a:lumMod val="75000"/>
                  </a:schemeClr>
                </a:solidFill>
                <a:latin typeface="Century Schoolbook" panose="02040604050505020304" pitchFamily="18" charset="0"/>
              </a:rPr>
              <a:t>Wednesday 20</a:t>
            </a:r>
            <a:r>
              <a:rPr lang="en-GB" sz="1800" b="1" baseline="30000" dirty="0">
                <a:solidFill>
                  <a:schemeClr val="accent1">
                    <a:lumMod val="75000"/>
                  </a:schemeClr>
                </a:solidFill>
                <a:latin typeface="Century Schoolbook" panose="02040604050505020304" pitchFamily="18" charset="0"/>
              </a:rPr>
              <a:t>th</a:t>
            </a:r>
            <a:r>
              <a:rPr lang="en-GB" sz="1800" b="1" dirty="0">
                <a:solidFill>
                  <a:schemeClr val="accent1">
                    <a:lumMod val="75000"/>
                  </a:schemeClr>
                </a:solidFill>
                <a:latin typeface="Century Schoolbook" panose="02040604050505020304" pitchFamily="18" charset="0"/>
              </a:rPr>
              <a:t> December </a:t>
            </a:r>
            <a:r>
              <a:rPr lang="en-GB" sz="1800" dirty="0">
                <a:solidFill>
                  <a:schemeClr val="accent1">
                    <a:lumMod val="75000"/>
                  </a:schemeClr>
                </a:solidFill>
                <a:latin typeface="Century Schoolbook" panose="02040604050505020304" pitchFamily="18" charset="0"/>
              </a:rPr>
              <a:t>so school can secure your child’s place. </a:t>
            </a:r>
          </a:p>
          <a:p>
            <a:r>
              <a:rPr lang="en-GB" sz="1800" dirty="0">
                <a:solidFill>
                  <a:schemeClr val="accent1">
                    <a:lumMod val="75000"/>
                  </a:schemeClr>
                </a:solidFill>
                <a:latin typeface="Century Schoolbook" panose="02040604050505020304" pitchFamily="18" charset="0"/>
              </a:rPr>
              <a:t>Both full-payment and smaller-multiple payments will be an option to support parents with completing the payment for this trip. </a:t>
            </a:r>
          </a:p>
          <a:p>
            <a:endParaRPr lang="en-GB" dirty="0">
              <a:solidFill>
                <a:schemeClr val="accent1">
                  <a:lumMod val="75000"/>
                </a:schemeClr>
              </a:solidFill>
              <a:latin typeface="Century Schoolbook" panose="02040604050505020304" pitchFamily="18" charset="0"/>
            </a:endParaRPr>
          </a:p>
          <a:p>
            <a:endParaRPr lang="en-GB" sz="1800" dirty="0">
              <a:solidFill>
                <a:schemeClr val="accent1">
                  <a:lumMod val="75000"/>
                </a:schemeClr>
              </a:solidFill>
              <a:latin typeface="Century Schoolbook" panose="02040604050505020304" pitchFamily="18" charset="0"/>
            </a:endParaRPr>
          </a:p>
          <a:p>
            <a:endParaRPr lang="en-GB" dirty="0">
              <a:solidFill>
                <a:schemeClr val="accent1">
                  <a:lumMod val="75000"/>
                </a:schemeClr>
              </a:solidFill>
              <a:latin typeface="Century Schoolbook" panose="02040604050505020304" pitchFamily="18" charset="0"/>
            </a:endParaRPr>
          </a:p>
          <a:p>
            <a:endParaRPr lang="en-GB" sz="1800" dirty="0">
              <a:solidFill>
                <a:schemeClr val="accent1">
                  <a:lumMod val="75000"/>
                </a:schemeClr>
              </a:solidFill>
              <a:latin typeface="Century Schoolbook" panose="02040604050505020304" pitchFamily="18" charset="0"/>
            </a:endParaRPr>
          </a:p>
          <a:p>
            <a:endParaRPr lang="en-GB" dirty="0">
              <a:solidFill>
                <a:schemeClr val="accent1">
                  <a:lumMod val="75000"/>
                </a:schemeClr>
              </a:solidFill>
              <a:latin typeface="Century Schoolbook" panose="02040604050505020304" pitchFamily="18" charset="0"/>
            </a:endParaRPr>
          </a:p>
          <a:p>
            <a:endParaRPr lang="en-GB" sz="1800" dirty="0">
              <a:solidFill>
                <a:schemeClr val="accent1">
                  <a:lumMod val="75000"/>
                </a:schemeClr>
              </a:solidFill>
              <a:latin typeface="Century Schoolbook" panose="02040604050505020304" pitchFamily="18" charset="0"/>
            </a:endParaRPr>
          </a:p>
          <a:p>
            <a:endParaRPr lang="en-GB" dirty="0">
              <a:solidFill>
                <a:schemeClr val="accent1">
                  <a:lumMod val="75000"/>
                </a:schemeClr>
              </a:solidFill>
              <a:latin typeface="Century Schoolbook" panose="02040604050505020304" pitchFamily="18" charset="0"/>
            </a:endParaRPr>
          </a:p>
          <a:p>
            <a:endParaRPr lang="en-GB" sz="1800" dirty="0">
              <a:solidFill>
                <a:schemeClr val="accent1">
                  <a:lumMod val="75000"/>
                </a:schemeClr>
              </a:solidFill>
              <a:latin typeface="Century Schoolbook" panose="02040604050505020304" pitchFamily="18" charset="0"/>
            </a:endParaRPr>
          </a:p>
          <a:p>
            <a:endParaRPr lang="en-GB" dirty="0">
              <a:solidFill>
                <a:schemeClr val="accent1">
                  <a:lumMod val="75000"/>
                </a:schemeClr>
              </a:solidFill>
              <a:latin typeface="Century Schoolbook" panose="02040604050505020304" pitchFamily="18" charset="0"/>
            </a:endParaRPr>
          </a:p>
          <a:p>
            <a:endParaRPr lang="en-GB" sz="1800" dirty="0">
              <a:solidFill>
                <a:schemeClr val="accent1">
                  <a:lumMod val="75000"/>
                </a:schemeClr>
              </a:solidFill>
              <a:latin typeface="Century Schoolbook" panose="02040604050505020304" pitchFamily="18" charset="0"/>
            </a:endParaRPr>
          </a:p>
          <a:p>
            <a:endParaRPr lang="en-GB" dirty="0">
              <a:solidFill>
                <a:schemeClr val="accent1">
                  <a:lumMod val="75000"/>
                </a:schemeClr>
              </a:solidFill>
              <a:latin typeface="Century Schoolbook" panose="02040604050505020304" pitchFamily="18" charset="0"/>
            </a:endParaRPr>
          </a:p>
          <a:p>
            <a:endParaRPr lang="en-GB" sz="1800" dirty="0">
              <a:solidFill>
                <a:schemeClr val="accent1">
                  <a:lumMod val="75000"/>
                </a:schemeClr>
              </a:solidFill>
              <a:latin typeface="Century Schoolbook" panose="02040604050505020304" pitchFamily="18" charset="0"/>
            </a:endParaRPr>
          </a:p>
          <a:p>
            <a:endParaRPr lang="en-GB" dirty="0">
              <a:solidFill>
                <a:schemeClr val="accent1">
                  <a:lumMod val="75000"/>
                </a:schemeClr>
              </a:solidFill>
              <a:latin typeface="Century Schoolbook" panose="02040604050505020304" pitchFamily="18" charset="0"/>
            </a:endParaRPr>
          </a:p>
          <a:p>
            <a:endParaRPr lang="en-GB" sz="1800" dirty="0">
              <a:solidFill>
                <a:schemeClr val="accent1">
                  <a:lumMod val="75000"/>
                </a:schemeClr>
              </a:solidFill>
              <a:latin typeface="Century Schoolbook" panose="02040604050505020304" pitchFamily="18" charset="0"/>
            </a:endParaRPr>
          </a:p>
          <a:p>
            <a:endParaRPr lang="en-GB" dirty="0">
              <a:solidFill>
                <a:schemeClr val="accent1">
                  <a:lumMod val="75000"/>
                </a:schemeClr>
              </a:solidFill>
              <a:latin typeface="Century Schoolbook" panose="02040604050505020304" pitchFamily="18" charset="0"/>
            </a:endParaRPr>
          </a:p>
          <a:p>
            <a:endParaRPr lang="en-GB" sz="1800" dirty="0">
              <a:solidFill>
                <a:schemeClr val="accent1">
                  <a:lumMod val="75000"/>
                </a:schemeClr>
              </a:solidFill>
              <a:latin typeface="Century Schoolbook" panose="02040604050505020304" pitchFamily="18" charset="0"/>
            </a:endParaRPr>
          </a:p>
          <a:p>
            <a:endParaRPr lang="en-GB" dirty="0">
              <a:solidFill>
                <a:schemeClr val="accent1">
                  <a:lumMod val="75000"/>
                </a:schemeClr>
              </a:solidFill>
              <a:latin typeface="Century Schoolbook" panose="02040604050505020304" pitchFamily="18" charset="0"/>
            </a:endParaRPr>
          </a:p>
          <a:p>
            <a:endParaRPr lang="en-GB" sz="1800" dirty="0">
              <a:solidFill>
                <a:schemeClr val="accent1">
                  <a:lumMod val="75000"/>
                </a:schemeClr>
              </a:solidFill>
              <a:latin typeface="Century Schoolbook" panose="02040604050505020304" pitchFamily="18" charset="0"/>
            </a:endParaRPr>
          </a:p>
          <a:p>
            <a:endParaRPr lang="en-GB" dirty="0">
              <a:solidFill>
                <a:schemeClr val="accent1">
                  <a:lumMod val="75000"/>
                </a:schemeClr>
              </a:solidFill>
              <a:latin typeface="Century Schoolbook" panose="02040604050505020304" pitchFamily="18" charset="0"/>
            </a:endParaRPr>
          </a:p>
          <a:p>
            <a:endParaRPr lang="en-GB" sz="1800" dirty="0">
              <a:solidFill>
                <a:schemeClr val="accent1">
                  <a:lumMod val="75000"/>
                </a:schemeClr>
              </a:solidFill>
              <a:latin typeface="Century Schoolbook" panose="02040604050505020304" pitchFamily="18" charset="0"/>
            </a:endParaRPr>
          </a:p>
          <a:p>
            <a:endParaRPr lang="en-GB" sz="1800" dirty="0">
              <a:solidFill>
                <a:schemeClr val="accent1">
                  <a:lumMod val="75000"/>
                </a:schemeClr>
              </a:solidFill>
              <a:latin typeface="Century Schoolbook" panose="02040604050505020304" pitchFamily="18" charset="0"/>
            </a:endParaRPr>
          </a:p>
        </p:txBody>
      </p:sp>
    </p:spTree>
    <p:extLst>
      <p:ext uri="{BB962C8B-B14F-4D97-AF65-F5344CB8AC3E}">
        <p14:creationId xmlns:p14="http://schemas.microsoft.com/office/powerpoint/2010/main" val="3792926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A2464"/>
        </a:solidFill>
        <a:effectLst/>
      </p:bgPr>
    </p:bg>
    <p:spTree>
      <p:nvGrpSpPr>
        <p:cNvPr id="1" name=""/>
        <p:cNvGrpSpPr/>
        <p:nvPr/>
      </p:nvGrpSpPr>
      <p:grpSpPr>
        <a:xfrm>
          <a:off x="0" y="0"/>
          <a:ext cx="0" cy="0"/>
          <a:chOff x="0" y="0"/>
          <a:chExt cx="0" cy="0"/>
        </a:xfrm>
      </p:grpSpPr>
      <p:sp>
        <p:nvSpPr>
          <p:cNvPr id="26" name="AutoShape 2" descr="Every Day Counts – School Attendance – Herne Hill Primary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Rectangle 4"/>
          <p:cNvSpPr/>
          <p:nvPr/>
        </p:nvSpPr>
        <p:spPr>
          <a:xfrm>
            <a:off x="4117760" y="610042"/>
            <a:ext cx="2857592" cy="769441"/>
          </a:xfrm>
          <a:prstGeom prst="rect">
            <a:avLst/>
          </a:prstGeom>
        </p:spPr>
        <p:txBody>
          <a:bodyPr wrap="square">
            <a:spAutoFit/>
          </a:bodyPr>
          <a:lstStyle/>
          <a:p>
            <a:endParaRPr lang="en-US" sz="1100" b="1" u="sng" dirty="0"/>
          </a:p>
          <a:p>
            <a:endParaRPr lang="en-US" sz="1100" dirty="0"/>
          </a:p>
          <a:p>
            <a:endParaRPr lang="en-US" sz="1100" dirty="0"/>
          </a:p>
          <a:p>
            <a:endParaRPr lang="en-US" sz="1100" dirty="0"/>
          </a:p>
        </p:txBody>
      </p:sp>
      <p:sp>
        <p:nvSpPr>
          <p:cNvPr id="7" name="AutoShape 2" descr="2,088 World Book Day Stock Photos, Pictures &amp; Royalty-Free Images - iStock  | World book day costumes, World book day 2021, World book day childre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1" name="AutoShape 5" descr="after-school-club-clipart-7 - Murtoa Colle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10"/>
          <p:cNvSpPr txBox="1"/>
          <p:nvPr/>
        </p:nvSpPr>
        <p:spPr>
          <a:xfrm>
            <a:off x="765175" y="7137642"/>
            <a:ext cx="2237873" cy="369332"/>
          </a:xfrm>
          <a:prstGeom prst="rect">
            <a:avLst/>
          </a:prstGeom>
          <a:noFill/>
        </p:spPr>
        <p:txBody>
          <a:bodyPr wrap="square" rtlCol="0">
            <a:spAutoFit/>
          </a:bodyPr>
          <a:lstStyle/>
          <a:p>
            <a:endParaRPr lang="en-GB" dirty="0"/>
          </a:p>
        </p:txBody>
      </p:sp>
      <p:sp>
        <p:nvSpPr>
          <p:cNvPr id="18" name="AutoShape 2" descr="Sports Day | Corpus Christi Catholic School"/>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TextBox 12"/>
          <p:cNvSpPr txBox="1"/>
          <p:nvPr/>
        </p:nvSpPr>
        <p:spPr>
          <a:xfrm>
            <a:off x="765175" y="9654988"/>
            <a:ext cx="6210177" cy="658906"/>
          </a:xfrm>
          <a:prstGeom prst="rect">
            <a:avLst/>
          </a:prstGeom>
          <a:noFill/>
        </p:spPr>
        <p:txBody>
          <a:bodyPr wrap="square" rtlCol="0">
            <a:spAutoFit/>
          </a:bodyPr>
          <a:lstStyle/>
          <a:p>
            <a:endParaRPr lang="en-GB" dirty="0"/>
          </a:p>
        </p:txBody>
      </p:sp>
      <p:sp>
        <p:nvSpPr>
          <p:cNvPr id="4" name="TextBox 3"/>
          <p:cNvSpPr txBox="1"/>
          <p:nvPr/>
        </p:nvSpPr>
        <p:spPr>
          <a:xfrm>
            <a:off x="1481904" y="340737"/>
            <a:ext cx="4776717" cy="461665"/>
          </a:xfrm>
          <a:prstGeom prst="rect">
            <a:avLst/>
          </a:prstGeom>
          <a:solidFill>
            <a:schemeClr val="bg1"/>
          </a:solidFill>
        </p:spPr>
        <p:txBody>
          <a:bodyPr wrap="square" rtlCol="0">
            <a:spAutoFit/>
          </a:bodyPr>
          <a:lstStyle/>
          <a:p>
            <a:pPr algn="ctr"/>
            <a:r>
              <a:rPr lang="en-GB" sz="2400" b="1" u="sng" dirty="0"/>
              <a:t>Staying Safe Online!</a:t>
            </a:r>
          </a:p>
        </p:txBody>
      </p:sp>
      <p:pic>
        <p:nvPicPr>
          <p:cNvPr id="2050" name="Picture 2" descr="E-safety - Sandwell CSP"/>
          <p:cNvPicPr>
            <a:picLocks noChangeAspect="1" noChangeArrowheads="1"/>
          </p:cNvPicPr>
          <p:nvPr/>
        </p:nvPicPr>
        <p:blipFill rotWithShape="1">
          <a:blip r:embed="rId2">
            <a:extLst>
              <a:ext uri="{28A0092B-C50C-407E-A947-70E740481C1C}">
                <a14:useLocalDpi xmlns:a14="http://schemas.microsoft.com/office/drawing/2010/main" val="0"/>
              </a:ext>
            </a:extLst>
          </a:blip>
          <a:srcRect b="14250"/>
          <a:stretch/>
        </p:blipFill>
        <p:spPr bwMode="auto">
          <a:xfrm>
            <a:off x="307975" y="994762"/>
            <a:ext cx="6819777" cy="9431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833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A2464"/>
        </a:solidFill>
        <a:effectLst/>
      </p:bgPr>
    </p:bg>
    <p:spTree>
      <p:nvGrpSpPr>
        <p:cNvPr id="1" name=""/>
        <p:cNvGrpSpPr/>
        <p:nvPr/>
      </p:nvGrpSpPr>
      <p:grpSpPr>
        <a:xfrm>
          <a:off x="0" y="0"/>
          <a:ext cx="0" cy="0"/>
          <a:chOff x="0" y="0"/>
          <a:chExt cx="0" cy="0"/>
        </a:xfrm>
      </p:grpSpPr>
      <p:sp>
        <p:nvSpPr>
          <p:cNvPr id="2" name="Rectangle 1"/>
          <p:cNvSpPr/>
          <p:nvPr/>
        </p:nvSpPr>
        <p:spPr>
          <a:xfrm>
            <a:off x="307975" y="160338"/>
            <a:ext cx="6966282" cy="10323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utoShape 2" descr="Every Day Counts – School Attendance – Herne Hill Primary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Rectangle 4"/>
          <p:cNvSpPr/>
          <p:nvPr/>
        </p:nvSpPr>
        <p:spPr>
          <a:xfrm>
            <a:off x="4117760" y="610042"/>
            <a:ext cx="2857592" cy="769441"/>
          </a:xfrm>
          <a:prstGeom prst="rect">
            <a:avLst/>
          </a:prstGeom>
        </p:spPr>
        <p:txBody>
          <a:bodyPr wrap="square">
            <a:spAutoFit/>
          </a:bodyPr>
          <a:lstStyle/>
          <a:p>
            <a:endParaRPr lang="en-US" sz="1100" b="1" u="sng" dirty="0"/>
          </a:p>
          <a:p>
            <a:endParaRPr lang="en-US" sz="1100" dirty="0"/>
          </a:p>
          <a:p>
            <a:endParaRPr lang="en-US" sz="1100" dirty="0"/>
          </a:p>
          <a:p>
            <a:endParaRPr lang="en-US" sz="1100" dirty="0"/>
          </a:p>
        </p:txBody>
      </p:sp>
      <p:sp>
        <p:nvSpPr>
          <p:cNvPr id="7" name="AutoShape 2" descr="2,088 World Book Day Stock Photos, Pictures &amp; Royalty-Free Images - iStock  | World book day costumes, World book day 2021, World book day childre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1" name="AutoShape 5" descr="after-school-club-clipart-7 - Murtoa Colle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10"/>
          <p:cNvSpPr txBox="1"/>
          <p:nvPr/>
        </p:nvSpPr>
        <p:spPr>
          <a:xfrm>
            <a:off x="811135" y="6028094"/>
            <a:ext cx="2237873" cy="369332"/>
          </a:xfrm>
          <a:prstGeom prst="rect">
            <a:avLst/>
          </a:prstGeom>
          <a:noFill/>
        </p:spPr>
        <p:txBody>
          <a:bodyPr wrap="square" rtlCol="0">
            <a:spAutoFit/>
          </a:bodyPr>
          <a:lstStyle/>
          <a:p>
            <a:endParaRPr lang="en-GB" dirty="0"/>
          </a:p>
        </p:txBody>
      </p:sp>
      <p:sp>
        <p:nvSpPr>
          <p:cNvPr id="30" name="TextBox 29"/>
          <p:cNvSpPr txBox="1"/>
          <p:nvPr/>
        </p:nvSpPr>
        <p:spPr>
          <a:xfrm>
            <a:off x="389043" y="1320440"/>
            <a:ext cx="6766964" cy="446276"/>
          </a:xfrm>
          <a:prstGeom prst="rect">
            <a:avLst/>
          </a:prstGeom>
          <a:noFill/>
        </p:spPr>
        <p:txBody>
          <a:bodyPr wrap="square" rtlCol="0">
            <a:spAutoFit/>
          </a:bodyPr>
          <a:lstStyle/>
          <a:p>
            <a:pPr algn="just"/>
            <a:r>
              <a:rPr lang="en-US" sz="1200" dirty="0"/>
              <a:t> </a:t>
            </a:r>
          </a:p>
          <a:p>
            <a:pPr algn="just"/>
            <a:endParaRPr lang="en-US" sz="1100" dirty="0"/>
          </a:p>
        </p:txBody>
      </p:sp>
      <p:sp>
        <p:nvSpPr>
          <p:cNvPr id="18" name="AutoShape 2" descr="Sports Day | Corpus Christi Catholic School"/>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TextBox 12"/>
          <p:cNvSpPr txBox="1"/>
          <p:nvPr/>
        </p:nvSpPr>
        <p:spPr>
          <a:xfrm>
            <a:off x="811135" y="8545440"/>
            <a:ext cx="6210177" cy="658906"/>
          </a:xfrm>
          <a:prstGeom prst="rect">
            <a:avLst/>
          </a:prstGeom>
          <a:noFill/>
        </p:spPr>
        <p:txBody>
          <a:bodyPr wrap="square" rtlCol="0">
            <a:spAutoFit/>
          </a:bodyPr>
          <a:lstStyle/>
          <a:p>
            <a:endParaRPr lang="en-GB" dirty="0"/>
          </a:p>
        </p:txBody>
      </p:sp>
      <p:sp>
        <p:nvSpPr>
          <p:cNvPr id="15" name="TextBox 14"/>
          <p:cNvSpPr txBox="1"/>
          <p:nvPr/>
        </p:nvSpPr>
        <p:spPr>
          <a:xfrm>
            <a:off x="2399145" y="311328"/>
            <a:ext cx="3248167" cy="400110"/>
          </a:xfrm>
          <a:prstGeom prst="rect">
            <a:avLst/>
          </a:prstGeom>
          <a:solidFill>
            <a:schemeClr val="bg1"/>
          </a:solidFill>
        </p:spPr>
        <p:txBody>
          <a:bodyPr wrap="square" rtlCol="0">
            <a:spAutoFit/>
          </a:bodyPr>
          <a:lstStyle/>
          <a:p>
            <a:r>
              <a:rPr lang="en-GB" sz="2000" b="1" u="sng" dirty="0"/>
              <a:t>Useful Link for Parents: </a:t>
            </a:r>
          </a:p>
        </p:txBody>
      </p:sp>
      <p:pic>
        <p:nvPicPr>
          <p:cNvPr id="16" name="Picture 15"/>
          <p:cNvPicPr>
            <a:picLocks noChangeAspect="1"/>
          </p:cNvPicPr>
          <p:nvPr/>
        </p:nvPicPr>
        <p:blipFill>
          <a:blip r:embed="rId2"/>
          <a:stretch>
            <a:fillRect/>
          </a:stretch>
        </p:blipFill>
        <p:spPr>
          <a:xfrm>
            <a:off x="426455" y="6801963"/>
            <a:ext cx="5275579" cy="1338939"/>
          </a:xfrm>
          <a:prstGeom prst="rect">
            <a:avLst/>
          </a:prstGeom>
        </p:spPr>
      </p:pic>
      <p:pic>
        <p:nvPicPr>
          <p:cNvPr id="17" name="Picture 16"/>
          <p:cNvPicPr>
            <a:picLocks noChangeAspect="1"/>
          </p:cNvPicPr>
          <p:nvPr/>
        </p:nvPicPr>
        <p:blipFill>
          <a:blip r:embed="rId3"/>
          <a:stretch>
            <a:fillRect/>
          </a:stretch>
        </p:blipFill>
        <p:spPr>
          <a:xfrm>
            <a:off x="446216" y="8231804"/>
            <a:ext cx="5344273" cy="1209844"/>
          </a:xfrm>
          <a:prstGeom prst="rect">
            <a:avLst/>
          </a:prstGeom>
        </p:spPr>
      </p:pic>
      <p:pic>
        <p:nvPicPr>
          <p:cNvPr id="23" name="Picture 22"/>
          <p:cNvPicPr>
            <a:picLocks noChangeAspect="1"/>
          </p:cNvPicPr>
          <p:nvPr/>
        </p:nvPicPr>
        <p:blipFill>
          <a:blip r:embed="rId4"/>
          <a:stretch>
            <a:fillRect/>
          </a:stretch>
        </p:blipFill>
        <p:spPr>
          <a:xfrm>
            <a:off x="5979809" y="6740883"/>
            <a:ext cx="1190955" cy="1161549"/>
          </a:xfrm>
          <a:prstGeom prst="rect">
            <a:avLst/>
          </a:prstGeom>
        </p:spPr>
      </p:pic>
      <p:pic>
        <p:nvPicPr>
          <p:cNvPr id="24" name="Picture 23"/>
          <p:cNvPicPr>
            <a:picLocks noChangeAspect="1"/>
          </p:cNvPicPr>
          <p:nvPr/>
        </p:nvPicPr>
        <p:blipFill>
          <a:blip r:embed="rId5"/>
          <a:stretch>
            <a:fillRect/>
          </a:stretch>
        </p:blipFill>
        <p:spPr>
          <a:xfrm>
            <a:off x="5958149" y="8282415"/>
            <a:ext cx="1242035" cy="1159233"/>
          </a:xfrm>
          <a:prstGeom prst="rect">
            <a:avLst/>
          </a:prstGeom>
        </p:spPr>
      </p:pic>
      <p:pic>
        <p:nvPicPr>
          <p:cNvPr id="4" name="Picture 3"/>
          <p:cNvPicPr>
            <a:picLocks noChangeAspect="1"/>
          </p:cNvPicPr>
          <p:nvPr/>
        </p:nvPicPr>
        <p:blipFill>
          <a:blip r:embed="rId6"/>
          <a:stretch>
            <a:fillRect/>
          </a:stretch>
        </p:blipFill>
        <p:spPr>
          <a:xfrm>
            <a:off x="552185" y="4637137"/>
            <a:ext cx="5882384" cy="2173411"/>
          </a:xfrm>
          <a:prstGeom prst="rect">
            <a:avLst/>
          </a:prstGeom>
        </p:spPr>
      </p:pic>
      <p:sp>
        <p:nvSpPr>
          <p:cNvPr id="3" name="Rectangle 2"/>
          <p:cNvSpPr/>
          <p:nvPr/>
        </p:nvSpPr>
        <p:spPr>
          <a:xfrm>
            <a:off x="5222519" y="4718375"/>
            <a:ext cx="1198044" cy="1295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7"/>
          <a:stretch>
            <a:fillRect/>
          </a:stretch>
        </p:blipFill>
        <p:spPr>
          <a:xfrm>
            <a:off x="6032914" y="4967396"/>
            <a:ext cx="1033664" cy="1033664"/>
          </a:xfrm>
          <a:prstGeom prst="rect">
            <a:avLst/>
          </a:prstGeom>
        </p:spPr>
      </p:pic>
      <p:pic>
        <p:nvPicPr>
          <p:cNvPr id="8" name="Picture 7"/>
          <p:cNvPicPr>
            <a:picLocks noChangeAspect="1"/>
          </p:cNvPicPr>
          <p:nvPr/>
        </p:nvPicPr>
        <p:blipFill>
          <a:blip r:embed="rId8"/>
          <a:stretch>
            <a:fillRect/>
          </a:stretch>
        </p:blipFill>
        <p:spPr>
          <a:xfrm>
            <a:off x="552185" y="3397445"/>
            <a:ext cx="5063564" cy="1320930"/>
          </a:xfrm>
          <a:prstGeom prst="rect">
            <a:avLst/>
          </a:prstGeom>
        </p:spPr>
      </p:pic>
      <p:pic>
        <p:nvPicPr>
          <p:cNvPr id="9" name="Picture 8"/>
          <p:cNvPicPr>
            <a:picLocks noChangeAspect="1"/>
          </p:cNvPicPr>
          <p:nvPr/>
        </p:nvPicPr>
        <p:blipFill>
          <a:blip r:embed="rId9"/>
          <a:stretch>
            <a:fillRect/>
          </a:stretch>
        </p:blipFill>
        <p:spPr>
          <a:xfrm>
            <a:off x="5959676" y="3556884"/>
            <a:ext cx="1117697" cy="1135822"/>
          </a:xfrm>
          <a:prstGeom prst="rect">
            <a:avLst/>
          </a:prstGeom>
        </p:spPr>
      </p:pic>
      <p:pic>
        <p:nvPicPr>
          <p:cNvPr id="10" name="Picture 9"/>
          <p:cNvPicPr>
            <a:picLocks noChangeAspect="1"/>
          </p:cNvPicPr>
          <p:nvPr/>
        </p:nvPicPr>
        <p:blipFill>
          <a:blip r:embed="rId10"/>
          <a:stretch>
            <a:fillRect/>
          </a:stretch>
        </p:blipFill>
        <p:spPr>
          <a:xfrm>
            <a:off x="5915925" y="2210289"/>
            <a:ext cx="1205198" cy="1053191"/>
          </a:xfrm>
          <a:prstGeom prst="rect">
            <a:avLst/>
          </a:prstGeom>
        </p:spPr>
      </p:pic>
      <p:pic>
        <p:nvPicPr>
          <p:cNvPr id="12" name="Picture 11"/>
          <p:cNvPicPr>
            <a:picLocks noChangeAspect="1"/>
          </p:cNvPicPr>
          <p:nvPr/>
        </p:nvPicPr>
        <p:blipFill>
          <a:blip r:embed="rId11"/>
          <a:stretch>
            <a:fillRect/>
          </a:stretch>
        </p:blipFill>
        <p:spPr>
          <a:xfrm>
            <a:off x="566571" y="2361295"/>
            <a:ext cx="4660537" cy="1023316"/>
          </a:xfrm>
          <a:prstGeom prst="rect">
            <a:avLst/>
          </a:prstGeom>
        </p:spPr>
      </p:pic>
      <p:pic>
        <p:nvPicPr>
          <p:cNvPr id="14" name="Picture 13"/>
          <p:cNvPicPr>
            <a:picLocks noChangeAspect="1"/>
          </p:cNvPicPr>
          <p:nvPr/>
        </p:nvPicPr>
        <p:blipFill>
          <a:blip r:embed="rId12"/>
          <a:stretch>
            <a:fillRect/>
          </a:stretch>
        </p:blipFill>
        <p:spPr>
          <a:xfrm>
            <a:off x="5889446" y="838587"/>
            <a:ext cx="1224678" cy="1167450"/>
          </a:xfrm>
          <a:prstGeom prst="rect">
            <a:avLst/>
          </a:prstGeom>
        </p:spPr>
      </p:pic>
      <p:pic>
        <p:nvPicPr>
          <p:cNvPr id="19" name="Picture 18"/>
          <p:cNvPicPr>
            <a:picLocks noChangeAspect="1"/>
          </p:cNvPicPr>
          <p:nvPr/>
        </p:nvPicPr>
        <p:blipFill>
          <a:blip r:embed="rId13"/>
          <a:stretch>
            <a:fillRect/>
          </a:stretch>
        </p:blipFill>
        <p:spPr>
          <a:xfrm>
            <a:off x="577223" y="1065684"/>
            <a:ext cx="4337193" cy="1121893"/>
          </a:xfrm>
          <a:prstGeom prst="rect">
            <a:avLst/>
          </a:prstGeom>
        </p:spPr>
      </p:pic>
    </p:spTree>
    <p:extLst>
      <p:ext uri="{BB962C8B-B14F-4D97-AF65-F5344CB8AC3E}">
        <p14:creationId xmlns:p14="http://schemas.microsoft.com/office/powerpoint/2010/main" val="684090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5440960" y="457968"/>
            <a:ext cx="1890413" cy="1026891"/>
          </a:xfrm>
          <a:prstGeom prst="rect">
            <a:avLst/>
          </a:prstGeom>
        </p:spPr>
      </p:pic>
      <p:sp>
        <p:nvSpPr>
          <p:cNvPr id="23" name="Rectangle 22">
            <a:extLst>
              <a:ext uri="{FF2B5EF4-FFF2-40B4-BE49-F238E27FC236}">
                <a16:creationId xmlns:a16="http://schemas.microsoft.com/office/drawing/2014/main" id="{5B50CDD0-597C-6649-A39C-F1FB6ABD1F1B}"/>
              </a:ext>
            </a:extLst>
          </p:cNvPr>
          <p:cNvSpPr/>
          <p:nvPr/>
        </p:nvSpPr>
        <p:spPr>
          <a:xfrm>
            <a:off x="-3648" y="-1"/>
            <a:ext cx="7559675" cy="435429"/>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bg1"/>
              </a:solidFill>
            </a:endParaRPr>
          </a:p>
        </p:txBody>
      </p:sp>
      <p:sp>
        <p:nvSpPr>
          <p:cNvPr id="19" name="Oval 18">
            <a:extLst>
              <a:ext uri="{FF2B5EF4-FFF2-40B4-BE49-F238E27FC236}">
                <a16:creationId xmlns:a16="http://schemas.microsoft.com/office/drawing/2014/main" id="{0D65F4B5-5D7F-B444-A799-8C1805395FE6}"/>
              </a:ext>
            </a:extLst>
          </p:cNvPr>
          <p:cNvSpPr/>
          <p:nvPr/>
        </p:nvSpPr>
        <p:spPr>
          <a:xfrm>
            <a:off x="6273848" y="9289728"/>
            <a:ext cx="697154" cy="787716"/>
          </a:xfrm>
          <a:prstGeom prst="ellipse">
            <a:avLst/>
          </a:prstGeom>
          <a:solidFill>
            <a:srgbClr val="1EA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EA6C0"/>
              </a:solidFill>
            </a:endParaRPr>
          </a:p>
        </p:txBody>
      </p:sp>
      <p:pic>
        <p:nvPicPr>
          <p:cNvPr id="20" name="Picture 19">
            <a:extLst>
              <a:ext uri="{FF2B5EF4-FFF2-40B4-BE49-F238E27FC236}">
                <a16:creationId xmlns:a16="http://schemas.microsoft.com/office/drawing/2014/main" id="{BB2C1CFF-2933-654A-BE0A-6F7584EB72E0}"/>
              </a:ext>
            </a:extLst>
          </p:cNvPr>
          <p:cNvPicPr>
            <a:picLocks noChangeAspect="1"/>
          </p:cNvPicPr>
          <p:nvPr/>
        </p:nvPicPr>
        <p:blipFill>
          <a:blip r:embed="rId4"/>
          <a:stretch>
            <a:fillRect/>
          </a:stretch>
        </p:blipFill>
        <p:spPr>
          <a:xfrm>
            <a:off x="5721068" y="9345915"/>
            <a:ext cx="969826" cy="1014587"/>
          </a:xfrm>
          <a:prstGeom prst="rect">
            <a:avLst/>
          </a:prstGeom>
        </p:spPr>
      </p:pic>
      <p:sp>
        <p:nvSpPr>
          <p:cNvPr id="15" name="Rectangle 14">
            <a:extLst>
              <a:ext uri="{FF2B5EF4-FFF2-40B4-BE49-F238E27FC236}">
                <a16:creationId xmlns:a16="http://schemas.microsoft.com/office/drawing/2014/main" id="{5B50CDD0-597C-6649-A39C-F1FB6ABD1F1B}"/>
              </a:ext>
            </a:extLst>
          </p:cNvPr>
          <p:cNvSpPr/>
          <p:nvPr/>
        </p:nvSpPr>
        <p:spPr>
          <a:xfrm>
            <a:off x="0" y="408727"/>
            <a:ext cx="319299" cy="10283086"/>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B50CDD0-597C-6649-A39C-F1FB6ABD1F1B}"/>
              </a:ext>
            </a:extLst>
          </p:cNvPr>
          <p:cNvSpPr/>
          <p:nvPr/>
        </p:nvSpPr>
        <p:spPr>
          <a:xfrm>
            <a:off x="7209221" y="408727"/>
            <a:ext cx="346806" cy="10283997"/>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B50CDD0-597C-6649-A39C-F1FB6ABD1F1B}"/>
              </a:ext>
            </a:extLst>
          </p:cNvPr>
          <p:cNvSpPr/>
          <p:nvPr/>
        </p:nvSpPr>
        <p:spPr>
          <a:xfrm>
            <a:off x="-1" y="10398077"/>
            <a:ext cx="7559676" cy="300420"/>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AutoShape 2" descr="Every Day Counts – School Attendance – Herne Hill Primary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Rectangle 4"/>
          <p:cNvSpPr/>
          <p:nvPr/>
        </p:nvSpPr>
        <p:spPr>
          <a:xfrm>
            <a:off x="4117760" y="610042"/>
            <a:ext cx="2857592" cy="769441"/>
          </a:xfrm>
          <a:prstGeom prst="rect">
            <a:avLst/>
          </a:prstGeom>
        </p:spPr>
        <p:txBody>
          <a:bodyPr wrap="square">
            <a:spAutoFit/>
          </a:bodyPr>
          <a:lstStyle/>
          <a:p>
            <a:endParaRPr lang="en-US" sz="1100" b="1" u="sng" dirty="0"/>
          </a:p>
          <a:p>
            <a:endParaRPr lang="en-US" sz="1100" dirty="0"/>
          </a:p>
          <a:p>
            <a:endParaRPr lang="en-US" sz="1100" dirty="0"/>
          </a:p>
          <a:p>
            <a:endParaRPr lang="en-US" sz="1100" dirty="0"/>
          </a:p>
        </p:txBody>
      </p:sp>
      <p:sp>
        <p:nvSpPr>
          <p:cNvPr id="2" name="TextBox 1">
            <a:extLst>
              <a:ext uri="{FF2B5EF4-FFF2-40B4-BE49-F238E27FC236}">
                <a16:creationId xmlns:a16="http://schemas.microsoft.com/office/drawing/2014/main" id="{B6366FE1-0D22-4E76-416C-AE9760E0C585}"/>
              </a:ext>
            </a:extLst>
          </p:cNvPr>
          <p:cNvSpPr txBox="1"/>
          <p:nvPr/>
        </p:nvSpPr>
        <p:spPr>
          <a:xfrm>
            <a:off x="372844" y="402954"/>
            <a:ext cx="6888169" cy="1123384"/>
          </a:xfrm>
          <a:prstGeom prst="rect">
            <a:avLst/>
          </a:prstGeom>
          <a:noFill/>
        </p:spPr>
        <p:txBody>
          <a:bodyPr wrap="square" rtlCol="0">
            <a:spAutoFit/>
          </a:bodyPr>
          <a:lstStyle/>
          <a:p>
            <a:pPr algn="ctr"/>
            <a:endParaRPr lang="en-GB" sz="1100" b="1" dirty="0"/>
          </a:p>
          <a:p>
            <a:pPr algn="ctr"/>
            <a:r>
              <a:rPr lang="en-GB" sz="3200" b="1" u="sng" dirty="0">
                <a:latin typeface="Calibri" panose="020F0502020204030204" pitchFamily="34" charset="0"/>
                <a:ea typeface="Calibri" panose="020F0502020204030204" pitchFamily="34" charset="0"/>
              </a:rPr>
              <a:t>Weekly Attendance </a:t>
            </a:r>
          </a:p>
          <a:p>
            <a:pPr algn="ctr"/>
            <a:r>
              <a:rPr lang="en-GB" sz="2400" b="1" u="sng" dirty="0">
                <a:latin typeface="Calibri" panose="020F0502020204030204" pitchFamily="34" charset="0"/>
                <a:ea typeface="Calibri" panose="020F0502020204030204" pitchFamily="34" charset="0"/>
              </a:rPr>
              <a:t>27</a:t>
            </a:r>
            <a:r>
              <a:rPr lang="en-GB" sz="2400" b="1" u="sng" baseline="30000" dirty="0">
                <a:latin typeface="Calibri" panose="020F0502020204030204" pitchFamily="34" charset="0"/>
                <a:ea typeface="Calibri" panose="020F0502020204030204" pitchFamily="34" charset="0"/>
              </a:rPr>
              <a:t>th</a:t>
            </a:r>
            <a:r>
              <a:rPr lang="en-GB" sz="2400" b="1" u="sng" dirty="0">
                <a:latin typeface="Calibri" panose="020F0502020204030204" pitchFamily="34" charset="0"/>
                <a:ea typeface="Calibri" panose="020F0502020204030204" pitchFamily="34" charset="0"/>
              </a:rPr>
              <a:t> November – 1</a:t>
            </a:r>
            <a:r>
              <a:rPr lang="en-GB" sz="2400" b="1" u="sng" baseline="30000" dirty="0">
                <a:latin typeface="Calibri" panose="020F0502020204030204" pitchFamily="34" charset="0"/>
                <a:ea typeface="Calibri" panose="020F0502020204030204" pitchFamily="34" charset="0"/>
              </a:rPr>
              <a:t>st</a:t>
            </a:r>
            <a:r>
              <a:rPr lang="en-GB" sz="2400" b="1" u="sng" dirty="0">
                <a:latin typeface="Calibri" panose="020F0502020204030204" pitchFamily="34" charset="0"/>
                <a:ea typeface="Calibri" panose="020F0502020204030204" pitchFamily="34" charset="0"/>
              </a:rPr>
              <a:t> December 2023</a:t>
            </a:r>
          </a:p>
        </p:txBody>
      </p:sp>
      <p:sp>
        <p:nvSpPr>
          <p:cNvPr id="3" name="Rectangle 2"/>
          <p:cNvSpPr/>
          <p:nvPr/>
        </p:nvSpPr>
        <p:spPr>
          <a:xfrm>
            <a:off x="460375" y="1948588"/>
            <a:ext cx="3259438" cy="430887"/>
          </a:xfrm>
          <a:prstGeom prst="rect">
            <a:avLst/>
          </a:prstGeom>
        </p:spPr>
        <p:txBody>
          <a:bodyPr wrap="square">
            <a:spAutoFit/>
          </a:bodyPr>
          <a:lstStyle/>
          <a:p>
            <a:pPr algn="just"/>
            <a:endParaRPr lang="en-GB" sz="1100" dirty="0"/>
          </a:p>
          <a:p>
            <a:pPr algn="just"/>
            <a:endParaRPr lang="en-GB" sz="1100" dirty="0"/>
          </a:p>
        </p:txBody>
      </p:sp>
      <p:sp>
        <p:nvSpPr>
          <p:cNvPr id="10" name="Rectangle 9"/>
          <p:cNvSpPr/>
          <p:nvPr/>
        </p:nvSpPr>
        <p:spPr>
          <a:xfrm>
            <a:off x="388322" y="6629543"/>
            <a:ext cx="6682017" cy="2369880"/>
          </a:xfrm>
          <a:prstGeom prst="rect">
            <a:avLst/>
          </a:prstGeom>
        </p:spPr>
        <p:txBody>
          <a:bodyPr wrap="square">
            <a:spAutoFit/>
          </a:bodyPr>
          <a:lstStyle/>
          <a:p>
            <a:pPr algn="ctr"/>
            <a:endParaRPr lang="en-GB" sz="1600" b="1" u="sng" dirty="0"/>
          </a:p>
          <a:p>
            <a:pPr algn="ctr"/>
            <a:r>
              <a:rPr lang="en-GB" sz="1600" b="1" u="sng" dirty="0"/>
              <a:t> </a:t>
            </a:r>
          </a:p>
          <a:p>
            <a:pPr algn="just"/>
            <a:r>
              <a:rPr lang="en-GB" sz="1200" dirty="0"/>
              <a:t> </a:t>
            </a:r>
          </a:p>
          <a:p>
            <a:pPr algn="just"/>
            <a:r>
              <a:rPr lang="en-GB" sz="1200" dirty="0"/>
              <a:t>At Birley Spa Primary Academy we are committed to helping all pupils to achieve their full potential. Good attendance is a key factor in raising pupils’ attainment and supporting their personal development. Whilst it is appreciated that children are ill from time to time, please think carefully before allowing your child to be absent from school. The chart below provides an indication of how just a few days absence can significantly impact a child’s overall attendance percentage and impede their learning</a:t>
            </a:r>
            <a:r>
              <a:rPr lang="en-GB" sz="1400" dirty="0"/>
              <a:t>:</a:t>
            </a:r>
          </a:p>
          <a:p>
            <a:endParaRPr lang="en-GB" sz="1400" dirty="0"/>
          </a:p>
          <a:p>
            <a:endParaRPr lang="en-GB" sz="1400" dirty="0"/>
          </a:p>
          <a:p>
            <a:endParaRPr lang="en-GB" sz="1400" dirty="0"/>
          </a:p>
        </p:txBody>
      </p:sp>
      <p:graphicFrame>
        <p:nvGraphicFramePr>
          <p:cNvPr id="11" name="Table 10"/>
          <p:cNvGraphicFramePr>
            <a:graphicFrameLocks noGrp="1"/>
          </p:cNvGraphicFramePr>
          <p:nvPr>
            <p:extLst>
              <p:ext uri="{D42A27DB-BD31-4B8C-83A1-F6EECF244321}">
                <p14:modId xmlns:p14="http://schemas.microsoft.com/office/powerpoint/2010/main" val="1278663914"/>
              </p:ext>
            </p:extLst>
          </p:nvPr>
        </p:nvGraphicFramePr>
        <p:xfrm>
          <a:off x="979734" y="8367307"/>
          <a:ext cx="4862284" cy="1828800"/>
        </p:xfrm>
        <a:graphic>
          <a:graphicData uri="http://schemas.openxmlformats.org/drawingml/2006/table">
            <a:tbl>
              <a:tblPr/>
              <a:tblGrid>
                <a:gridCol w="1635347">
                  <a:extLst>
                    <a:ext uri="{9D8B030D-6E8A-4147-A177-3AD203B41FA5}">
                      <a16:colId xmlns:a16="http://schemas.microsoft.com/office/drawing/2014/main" val="2581868325"/>
                    </a:ext>
                  </a:extLst>
                </a:gridCol>
                <a:gridCol w="1038715">
                  <a:extLst>
                    <a:ext uri="{9D8B030D-6E8A-4147-A177-3AD203B41FA5}">
                      <a16:colId xmlns:a16="http://schemas.microsoft.com/office/drawing/2014/main" val="1639680466"/>
                    </a:ext>
                  </a:extLst>
                </a:gridCol>
                <a:gridCol w="817121">
                  <a:extLst>
                    <a:ext uri="{9D8B030D-6E8A-4147-A177-3AD203B41FA5}">
                      <a16:colId xmlns:a16="http://schemas.microsoft.com/office/drawing/2014/main" val="3076668890"/>
                    </a:ext>
                  </a:extLst>
                </a:gridCol>
                <a:gridCol w="1371101">
                  <a:extLst>
                    <a:ext uri="{9D8B030D-6E8A-4147-A177-3AD203B41FA5}">
                      <a16:colId xmlns:a16="http://schemas.microsoft.com/office/drawing/2014/main" val="3569633777"/>
                    </a:ext>
                  </a:extLst>
                </a:gridCol>
              </a:tblGrid>
              <a:tr h="0">
                <a:tc>
                  <a:txBody>
                    <a:bodyPr/>
                    <a:lstStyle/>
                    <a:p>
                      <a:r>
                        <a:rPr lang="en-GB" sz="1200" b="1" dirty="0">
                          <a:effectLst/>
                        </a:rPr>
                        <a:t>Description</a:t>
                      </a:r>
                      <a:endParaRPr lang="en-GB" sz="1200" dirty="0">
                        <a:effectLst/>
                      </a:endParaRPr>
                    </a:p>
                  </a:txBody>
                  <a:tcPr anchor="ctr">
                    <a:lnL>
                      <a:noFill/>
                    </a:lnL>
                    <a:lnR>
                      <a:noFill/>
                    </a:lnR>
                    <a:lnT>
                      <a:noFill/>
                    </a:lnT>
                    <a:lnB>
                      <a:noFill/>
                    </a:lnB>
                    <a:solidFill>
                      <a:srgbClr val="FFFFFF"/>
                    </a:solidFill>
                  </a:tcPr>
                </a:tc>
                <a:tc>
                  <a:txBody>
                    <a:bodyPr/>
                    <a:lstStyle/>
                    <a:p>
                      <a:r>
                        <a:rPr lang="en-GB" sz="1200" b="1" dirty="0">
                          <a:effectLst/>
                        </a:rPr>
                        <a:t>Attendance</a:t>
                      </a:r>
                      <a:endParaRPr lang="en-GB" sz="1200" dirty="0">
                        <a:effectLst/>
                      </a:endParaRPr>
                    </a:p>
                  </a:txBody>
                  <a:tcPr anchor="ctr">
                    <a:lnL>
                      <a:noFill/>
                    </a:lnL>
                    <a:lnR>
                      <a:noFill/>
                    </a:lnR>
                    <a:lnT>
                      <a:noFill/>
                    </a:lnT>
                    <a:lnB>
                      <a:noFill/>
                    </a:lnB>
                    <a:solidFill>
                      <a:srgbClr val="FFFFFF"/>
                    </a:solidFill>
                  </a:tcPr>
                </a:tc>
                <a:tc>
                  <a:txBody>
                    <a:bodyPr/>
                    <a:lstStyle/>
                    <a:p>
                      <a:r>
                        <a:rPr lang="en-GB" sz="1200" b="1" dirty="0">
                          <a:effectLst/>
                        </a:rPr>
                        <a:t>Whole Days Lost</a:t>
                      </a:r>
                      <a:endParaRPr lang="en-GB" sz="1200" dirty="0">
                        <a:effectLst/>
                      </a:endParaRPr>
                    </a:p>
                  </a:txBody>
                  <a:tcPr anchor="ctr">
                    <a:lnL>
                      <a:noFill/>
                    </a:lnL>
                    <a:lnR>
                      <a:noFill/>
                    </a:lnR>
                    <a:lnT>
                      <a:noFill/>
                    </a:lnT>
                    <a:lnB>
                      <a:noFill/>
                    </a:lnB>
                    <a:solidFill>
                      <a:srgbClr val="FFFFFF"/>
                    </a:solidFill>
                  </a:tcPr>
                </a:tc>
                <a:tc>
                  <a:txBody>
                    <a:bodyPr/>
                    <a:lstStyle/>
                    <a:p>
                      <a:r>
                        <a:rPr lang="en-GB" sz="1200" b="1" dirty="0">
                          <a:effectLst/>
                        </a:rPr>
                        <a:t>Lost Hours of Learning</a:t>
                      </a:r>
                      <a:endParaRPr lang="en-GB" sz="1200" dirty="0">
                        <a:effectLst/>
                      </a:endParaRPr>
                    </a:p>
                  </a:txBody>
                  <a:tcPr anchor="ctr">
                    <a:lnL>
                      <a:noFill/>
                    </a:lnL>
                    <a:lnR>
                      <a:noFill/>
                    </a:lnR>
                    <a:lnT>
                      <a:noFill/>
                    </a:lnT>
                    <a:lnB>
                      <a:noFill/>
                    </a:lnB>
                    <a:solidFill>
                      <a:srgbClr val="FFFFFF"/>
                    </a:solidFill>
                  </a:tcPr>
                </a:tc>
                <a:extLst>
                  <a:ext uri="{0D108BD9-81ED-4DB2-BD59-A6C34878D82A}">
                    <a16:rowId xmlns:a16="http://schemas.microsoft.com/office/drawing/2014/main" val="1514298629"/>
                  </a:ext>
                </a:extLst>
              </a:tr>
              <a:tr h="0">
                <a:tc>
                  <a:txBody>
                    <a:bodyPr/>
                    <a:lstStyle/>
                    <a:p>
                      <a:r>
                        <a:rPr lang="en-GB" sz="1200" b="1" dirty="0">
                          <a:effectLst/>
                        </a:rPr>
                        <a:t>Excellent</a:t>
                      </a:r>
                      <a:endParaRPr lang="en-GB" sz="1200" dirty="0">
                        <a:effectLst/>
                      </a:endParaRPr>
                    </a:p>
                  </a:txBody>
                  <a:tcPr anchor="ctr">
                    <a:lnL>
                      <a:noFill/>
                    </a:lnL>
                    <a:lnR>
                      <a:noFill/>
                    </a:lnR>
                    <a:lnT>
                      <a:noFill/>
                    </a:lnT>
                    <a:lnB>
                      <a:noFill/>
                    </a:lnB>
                    <a:solidFill>
                      <a:srgbClr val="92D050"/>
                    </a:solidFill>
                  </a:tcPr>
                </a:tc>
                <a:tc>
                  <a:txBody>
                    <a:bodyPr/>
                    <a:lstStyle/>
                    <a:p>
                      <a:r>
                        <a:rPr lang="en-GB" sz="1200" b="1" dirty="0">
                          <a:effectLst/>
                        </a:rPr>
                        <a:t>100 – 99%</a:t>
                      </a:r>
                      <a:endParaRPr lang="en-GB" sz="1200" dirty="0">
                        <a:effectLst/>
                      </a:endParaRPr>
                    </a:p>
                  </a:txBody>
                  <a:tcPr anchor="ctr">
                    <a:lnL>
                      <a:noFill/>
                    </a:lnL>
                    <a:lnR>
                      <a:noFill/>
                    </a:lnR>
                    <a:lnT>
                      <a:noFill/>
                    </a:lnT>
                    <a:lnB>
                      <a:noFill/>
                    </a:lnB>
                    <a:solidFill>
                      <a:srgbClr val="92D050"/>
                    </a:solidFill>
                  </a:tcPr>
                </a:tc>
                <a:tc>
                  <a:txBody>
                    <a:bodyPr/>
                    <a:lstStyle/>
                    <a:p>
                      <a:r>
                        <a:rPr lang="en-GB" sz="1200" b="1" dirty="0">
                          <a:effectLst/>
                        </a:rPr>
                        <a:t>0 – 2</a:t>
                      </a:r>
                      <a:endParaRPr lang="en-GB" sz="1200" dirty="0">
                        <a:effectLst/>
                      </a:endParaRPr>
                    </a:p>
                  </a:txBody>
                  <a:tcPr anchor="ctr">
                    <a:lnL>
                      <a:noFill/>
                    </a:lnL>
                    <a:lnR>
                      <a:noFill/>
                    </a:lnR>
                    <a:lnT>
                      <a:noFill/>
                    </a:lnT>
                    <a:lnB>
                      <a:noFill/>
                    </a:lnB>
                    <a:solidFill>
                      <a:srgbClr val="92D050"/>
                    </a:solidFill>
                  </a:tcPr>
                </a:tc>
                <a:tc>
                  <a:txBody>
                    <a:bodyPr/>
                    <a:lstStyle/>
                    <a:p>
                      <a:r>
                        <a:rPr lang="en-GB" sz="1200" b="1" dirty="0">
                          <a:effectLst/>
                        </a:rPr>
                        <a:t>0 – 10</a:t>
                      </a:r>
                      <a:endParaRPr lang="en-GB" sz="1200" dirty="0">
                        <a:effectLst/>
                      </a:endParaRPr>
                    </a:p>
                  </a:txBody>
                  <a:tcPr anchor="ctr">
                    <a:lnL>
                      <a:noFill/>
                    </a:lnL>
                    <a:lnR>
                      <a:noFill/>
                    </a:lnR>
                    <a:lnT>
                      <a:noFill/>
                    </a:lnT>
                    <a:lnB>
                      <a:noFill/>
                    </a:lnB>
                    <a:solidFill>
                      <a:srgbClr val="92D050"/>
                    </a:solidFill>
                  </a:tcPr>
                </a:tc>
                <a:extLst>
                  <a:ext uri="{0D108BD9-81ED-4DB2-BD59-A6C34878D82A}">
                    <a16:rowId xmlns:a16="http://schemas.microsoft.com/office/drawing/2014/main" val="4292828666"/>
                  </a:ext>
                </a:extLst>
              </a:tr>
              <a:tr h="0">
                <a:tc>
                  <a:txBody>
                    <a:bodyPr/>
                    <a:lstStyle/>
                    <a:p>
                      <a:r>
                        <a:rPr lang="en-GB" sz="1200" b="1" dirty="0">
                          <a:effectLst/>
                        </a:rPr>
                        <a:t>Good</a:t>
                      </a:r>
                      <a:endParaRPr lang="en-GB" sz="1200" dirty="0">
                        <a:effectLst/>
                      </a:endParaRPr>
                    </a:p>
                  </a:txBody>
                  <a:tcPr anchor="ctr">
                    <a:lnL>
                      <a:noFill/>
                    </a:lnL>
                    <a:lnR>
                      <a:noFill/>
                    </a:lnR>
                    <a:lnT>
                      <a:noFill/>
                    </a:lnT>
                    <a:lnB>
                      <a:noFill/>
                    </a:lnB>
                    <a:solidFill>
                      <a:srgbClr val="92D050"/>
                    </a:solidFill>
                  </a:tcPr>
                </a:tc>
                <a:tc>
                  <a:txBody>
                    <a:bodyPr/>
                    <a:lstStyle/>
                    <a:p>
                      <a:r>
                        <a:rPr lang="en-GB" sz="1200" b="1" dirty="0">
                          <a:effectLst/>
                        </a:rPr>
                        <a:t>98 – 96%</a:t>
                      </a:r>
                      <a:endParaRPr lang="en-GB" sz="1200" dirty="0">
                        <a:effectLst/>
                      </a:endParaRPr>
                    </a:p>
                  </a:txBody>
                  <a:tcPr anchor="ctr">
                    <a:lnL>
                      <a:noFill/>
                    </a:lnL>
                    <a:lnR>
                      <a:noFill/>
                    </a:lnR>
                    <a:lnT>
                      <a:noFill/>
                    </a:lnT>
                    <a:lnB>
                      <a:noFill/>
                    </a:lnB>
                    <a:solidFill>
                      <a:srgbClr val="92D050"/>
                    </a:solidFill>
                  </a:tcPr>
                </a:tc>
                <a:tc>
                  <a:txBody>
                    <a:bodyPr/>
                    <a:lstStyle/>
                    <a:p>
                      <a:r>
                        <a:rPr lang="en-GB" sz="1200" b="1" dirty="0">
                          <a:effectLst/>
                        </a:rPr>
                        <a:t>4 – 7.5</a:t>
                      </a:r>
                      <a:endParaRPr lang="en-GB" sz="1200" dirty="0">
                        <a:effectLst/>
                      </a:endParaRPr>
                    </a:p>
                  </a:txBody>
                  <a:tcPr anchor="ctr">
                    <a:lnL>
                      <a:noFill/>
                    </a:lnL>
                    <a:lnR>
                      <a:noFill/>
                    </a:lnR>
                    <a:lnT>
                      <a:noFill/>
                    </a:lnT>
                    <a:lnB>
                      <a:noFill/>
                    </a:lnB>
                    <a:solidFill>
                      <a:srgbClr val="92D050"/>
                    </a:solidFill>
                  </a:tcPr>
                </a:tc>
                <a:tc>
                  <a:txBody>
                    <a:bodyPr/>
                    <a:lstStyle/>
                    <a:p>
                      <a:r>
                        <a:rPr lang="en-GB" sz="1200" b="1" dirty="0">
                          <a:effectLst/>
                        </a:rPr>
                        <a:t>20 – 37.5</a:t>
                      </a:r>
                      <a:endParaRPr lang="en-GB" sz="1200" dirty="0">
                        <a:effectLst/>
                      </a:endParaRPr>
                    </a:p>
                  </a:txBody>
                  <a:tcPr anchor="ctr">
                    <a:lnL>
                      <a:noFill/>
                    </a:lnL>
                    <a:lnR>
                      <a:noFill/>
                    </a:lnR>
                    <a:lnT>
                      <a:noFill/>
                    </a:lnT>
                    <a:lnB>
                      <a:noFill/>
                    </a:lnB>
                    <a:solidFill>
                      <a:srgbClr val="92D050"/>
                    </a:solidFill>
                  </a:tcPr>
                </a:tc>
                <a:extLst>
                  <a:ext uri="{0D108BD9-81ED-4DB2-BD59-A6C34878D82A}">
                    <a16:rowId xmlns:a16="http://schemas.microsoft.com/office/drawing/2014/main" val="3582443156"/>
                  </a:ext>
                </a:extLst>
              </a:tr>
              <a:tr h="0">
                <a:tc>
                  <a:txBody>
                    <a:bodyPr/>
                    <a:lstStyle/>
                    <a:p>
                      <a:r>
                        <a:rPr lang="en-GB" sz="1200" b="1" dirty="0">
                          <a:effectLst/>
                        </a:rPr>
                        <a:t>Requires Improvement</a:t>
                      </a:r>
                      <a:endParaRPr lang="en-GB" sz="1200" dirty="0">
                        <a:effectLst/>
                      </a:endParaRPr>
                    </a:p>
                  </a:txBody>
                  <a:tcPr anchor="ctr">
                    <a:lnL>
                      <a:noFill/>
                    </a:lnL>
                    <a:lnR>
                      <a:noFill/>
                    </a:lnR>
                    <a:lnT>
                      <a:noFill/>
                    </a:lnT>
                    <a:lnB>
                      <a:noFill/>
                    </a:lnB>
                    <a:solidFill>
                      <a:srgbClr val="FFFFFF"/>
                    </a:solidFill>
                  </a:tcPr>
                </a:tc>
                <a:tc>
                  <a:txBody>
                    <a:bodyPr/>
                    <a:lstStyle/>
                    <a:p>
                      <a:r>
                        <a:rPr lang="en-GB" sz="1200" b="1" dirty="0">
                          <a:effectLst/>
                        </a:rPr>
                        <a:t>95 – 91%</a:t>
                      </a:r>
                      <a:endParaRPr lang="en-GB" sz="1200" dirty="0">
                        <a:effectLst/>
                      </a:endParaRPr>
                    </a:p>
                  </a:txBody>
                  <a:tcPr anchor="ctr">
                    <a:lnL>
                      <a:noFill/>
                    </a:lnL>
                    <a:lnR>
                      <a:noFill/>
                    </a:lnR>
                    <a:lnT>
                      <a:noFill/>
                    </a:lnT>
                    <a:lnB>
                      <a:noFill/>
                    </a:lnB>
                    <a:solidFill>
                      <a:srgbClr val="FFFFFF"/>
                    </a:solidFill>
                  </a:tcPr>
                </a:tc>
                <a:tc>
                  <a:txBody>
                    <a:bodyPr/>
                    <a:lstStyle/>
                    <a:p>
                      <a:r>
                        <a:rPr lang="en-GB" sz="1200" b="1" dirty="0">
                          <a:effectLst/>
                        </a:rPr>
                        <a:t>9.5 – 17</a:t>
                      </a:r>
                      <a:endParaRPr lang="en-GB" sz="1200" dirty="0">
                        <a:effectLst/>
                      </a:endParaRPr>
                    </a:p>
                  </a:txBody>
                  <a:tcPr anchor="ctr">
                    <a:lnL>
                      <a:noFill/>
                    </a:lnL>
                    <a:lnR>
                      <a:noFill/>
                    </a:lnR>
                    <a:lnT>
                      <a:noFill/>
                    </a:lnT>
                    <a:lnB>
                      <a:noFill/>
                    </a:lnB>
                    <a:solidFill>
                      <a:srgbClr val="FFFFFF"/>
                    </a:solidFill>
                  </a:tcPr>
                </a:tc>
                <a:tc>
                  <a:txBody>
                    <a:bodyPr/>
                    <a:lstStyle/>
                    <a:p>
                      <a:r>
                        <a:rPr lang="en-GB" sz="1200" b="1" dirty="0">
                          <a:effectLst/>
                        </a:rPr>
                        <a:t>47.5 – 85</a:t>
                      </a:r>
                      <a:endParaRPr lang="en-GB" sz="1200" dirty="0">
                        <a:effectLst/>
                      </a:endParaRPr>
                    </a:p>
                  </a:txBody>
                  <a:tcPr anchor="ctr">
                    <a:lnL>
                      <a:noFill/>
                    </a:lnL>
                    <a:lnR>
                      <a:noFill/>
                    </a:lnR>
                    <a:lnT>
                      <a:noFill/>
                    </a:lnT>
                    <a:lnB>
                      <a:noFill/>
                    </a:lnB>
                    <a:solidFill>
                      <a:srgbClr val="FFFFFF"/>
                    </a:solidFill>
                  </a:tcPr>
                </a:tc>
                <a:extLst>
                  <a:ext uri="{0D108BD9-81ED-4DB2-BD59-A6C34878D82A}">
                    <a16:rowId xmlns:a16="http://schemas.microsoft.com/office/drawing/2014/main" val="1444807135"/>
                  </a:ext>
                </a:extLst>
              </a:tr>
              <a:tr h="0">
                <a:tc>
                  <a:txBody>
                    <a:bodyPr/>
                    <a:lstStyle/>
                    <a:p>
                      <a:r>
                        <a:rPr lang="en-GB" sz="1200" b="1" dirty="0">
                          <a:solidFill>
                            <a:srgbClr val="FF0000"/>
                          </a:solidFill>
                          <a:effectLst/>
                        </a:rPr>
                        <a:t>Persistent Absentee</a:t>
                      </a:r>
                      <a:endParaRPr lang="en-GB" sz="1200" dirty="0">
                        <a:solidFill>
                          <a:srgbClr val="FF0000"/>
                        </a:solidFill>
                        <a:effectLst/>
                      </a:endParaRPr>
                    </a:p>
                  </a:txBody>
                  <a:tcPr anchor="ctr">
                    <a:lnL>
                      <a:noFill/>
                    </a:lnL>
                    <a:lnR>
                      <a:noFill/>
                    </a:lnR>
                    <a:lnT>
                      <a:noFill/>
                    </a:lnT>
                    <a:lnB>
                      <a:noFill/>
                    </a:lnB>
                    <a:solidFill>
                      <a:srgbClr val="FFFFFF"/>
                    </a:solidFill>
                  </a:tcPr>
                </a:tc>
                <a:tc>
                  <a:txBody>
                    <a:bodyPr/>
                    <a:lstStyle/>
                    <a:p>
                      <a:r>
                        <a:rPr lang="en-GB" sz="1200" b="1" dirty="0">
                          <a:solidFill>
                            <a:srgbClr val="FF0000"/>
                          </a:solidFill>
                          <a:effectLst/>
                        </a:rPr>
                        <a:t>90 – 86%</a:t>
                      </a:r>
                      <a:endParaRPr lang="en-GB" sz="1200" dirty="0">
                        <a:solidFill>
                          <a:srgbClr val="FF0000"/>
                        </a:solidFill>
                        <a:effectLst/>
                      </a:endParaRPr>
                    </a:p>
                  </a:txBody>
                  <a:tcPr anchor="ctr">
                    <a:lnL>
                      <a:noFill/>
                    </a:lnL>
                    <a:lnR>
                      <a:noFill/>
                    </a:lnR>
                    <a:lnT>
                      <a:noFill/>
                    </a:lnT>
                    <a:lnB>
                      <a:noFill/>
                    </a:lnB>
                    <a:solidFill>
                      <a:srgbClr val="FFFFFF"/>
                    </a:solidFill>
                  </a:tcPr>
                </a:tc>
                <a:tc>
                  <a:txBody>
                    <a:bodyPr/>
                    <a:lstStyle/>
                    <a:p>
                      <a:r>
                        <a:rPr lang="en-GB" sz="1200" b="1" dirty="0">
                          <a:solidFill>
                            <a:srgbClr val="FF0000"/>
                          </a:solidFill>
                          <a:effectLst/>
                        </a:rPr>
                        <a:t>19 – 27</a:t>
                      </a:r>
                      <a:endParaRPr lang="en-GB" sz="1200" dirty="0">
                        <a:solidFill>
                          <a:srgbClr val="FF0000"/>
                        </a:solidFill>
                        <a:effectLst/>
                      </a:endParaRPr>
                    </a:p>
                  </a:txBody>
                  <a:tcPr anchor="ctr">
                    <a:lnL>
                      <a:noFill/>
                    </a:lnL>
                    <a:lnR>
                      <a:noFill/>
                    </a:lnR>
                    <a:lnT>
                      <a:noFill/>
                    </a:lnT>
                    <a:lnB>
                      <a:noFill/>
                    </a:lnB>
                    <a:solidFill>
                      <a:srgbClr val="FFFFFF"/>
                    </a:solidFill>
                  </a:tcPr>
                </a:tc>
                <a:tc>
                  <a:txBody>
                    <a:bodyPr/>
                    <a:lstStyle/>
                    <a:p>
                      <a:r>
                        <a:rPr lang="en-GB" sz="1200" b="1" dirty="0">
                          <a:solidFill>
                            <a:srgbClr val="FF0000"/>
                          </a:solidFill>
                          <a:effectLst/>
                        </a:rPr>
                        <a:t>95 – 135</a:t>
                      </a:r>
                      <a:endParaRPr lang="en-GB" sz="1200" dirty="0">
                        <a:solidFill>
                          <a:srgbClr val="FF0000"/>
                        </a:solidFill>
                        <a:effectLst/>
                      </a:endParaRPr>
                    </a:p>
                  </a:txBody>
                  <a:tcPr anchor="ctr">
                    <a:lnL>
                      <a:noFill/>
                    </a:lnL>
                    <a:lnR>
                      <a:noFill/>
                    </a:lnR>
                    <a:lnT>
                      <a:noFill/>
                    </a:lnT>
                    <a:lnB>
                      <a:noFill/>
                    </a:lnB>
                    <a:solidFill>
                      <a:srgbClr val="FFFFFF"/>
                    </a:solidFill>
                  </a:tcPr>
                </a:tc>
                <a:extLst>
                  <a:ext uri="{0D108BD9-81ED-4DB2-BD59-A6C34878D82A}">
                    <a16:rowId xmlns:a16="http://schemas.microsoft.com/office/drawing/2014/main" val="721385391"/>
                  </a:ext>
                </a:extLst>
              </a:tr>
              <a:tr h="0">
                <a:tc>
                  <a:txBody>
                    <a:bodyPr/>
                    <a:lstStyle/>
                    <a:p>
                      <a:r>
                        <a:rPr lang="en-GB" sz="1200" b="1" dirty="0">
                          <a:solidFill>
                            <a:srgbClr val="FF0000"/>
                          </a:solidFill>
                          <a:effectLst/>
                        </a:rPr>
                        <a:t>Critical</a:t>
                      </a:r>
                      <a:endParaRPr lang="en-GB" sz="1200" dirty="0">
                        <a:solidFill>
                          <a:srgbClr val="FF0000"/>
                        </a:solidFill>
                        <a:effectLst/>
                      </a:endParaRPr>
                    </a:p>
                  </a:txBody>
                  <a:tcPr anchor="ctr">
                    <a:lnL>
                      <a:noFill/>
                    </a:lnL>
                    <a:lnR>
                      <a:noFill/>
                    </a:lnR>
                    <a:lnT>
                      <a:noFill/>
                    </a:lnT>
                    <a:lnB>
                      <a:noFill/>
                    </a:lnB>
                    <a:solidFill>
                      <a:srgbClr val="FFFFFF"/>
                    </a:solidFill>
                  </a:tcPr>
                </a:tc>
                <a:tc>
                  <a:txBody>
                    <a:bodyPr/>
                    <a:lstStyle/>
                    <a:p>
                      <a:r>
                        <a:rPr lang="en-GB" sz="1200" b="1" dirty="0">
                          <a:solidFill>
                            <a:srgbClr val="FF0000"/>
                          </a:solidFill>
                          <a:effectLst/>
                        </a:rPr>
                        <a:t>85 – 80%</a:t>
                      </a:r>
                      <a:endParaRPr lang="en-GB" sz="1200" dirty="0">
                        <a:solidFill>
                          <a:srgbClr val="FF0000"/>
                        </a:solidFill>
                        <a:effectLst/>
                      </a:endParaRPr>
                    </a:p>
                  </a:txBody>
                  <a:tcPr anchor="ctr">
                    <a:lnL>
                      <a:noFill/>
                    </a:lnL>
                    <a:lnR>
                      <a:noFill/>
                    </a:lnR>
                    <a:lnT>
                      <a:noFill/>
                    </a:lnT>
                    <a:lnB>
                      <a:noFill/>
                    </a:lnB>
                    <a:solidFill>
                      <a:srgbClr val="FFFFFF"/>
                    </a:solidFill>
                  </a:tcPr>
                </a:tc>
                <a:tc>
                  <a:txBody>
                    <a:bodyPr/>
                    <a:lstStyle/>
                    <a:p>
                      <a:r>
                        <a:rPr lang="en-GB" sz="1200" b="1" dirty="0">
                          <a:solidFill>
                            <a:srgbClr val="FF0000"/>
                          </a:solidFill>
                          <a:effectLst/>
                        </a:rPr>
                        <a:t>28.5 – 38</a:t>
                      </a:r>
                      <a:endParaRPr lang="en-GB" sz="1200" dirty="0">
                        <a:solidFill>
                          <a:srgbClr val="FF0000"/>
                        </a:solidFill>
                        <a:effectLst/>
                      </a:endParaRPr>
                    </a:p>
                  </a:txBody>
                  <a:tcPr anchor="ctr">
                    <a:lnL>
                      <a:noFill/>
                    </a:lnL>
                    <a:lnR>
                      <a:noFill/>
                    </a:lnR>
                    <a:lnT>
                      <a:noFill/>
                    </a:lnT>
                    <a:lnB>
                      <a:noFill/>
                    </a:lnB>
                    <a:solidFill>
                      <a:srgbClr val="FFFFFF"/>
                    </a:solidFill>
                  </a:tcPr>
                </a:tc>
                <a:tc>
                  <a:txBody>
                    <a:bodyPr/>
                    <a:lstStyle/>
                    <a:p>
                      <a:r>
                        <a:rPr lang="en-GB" sz="1200" b="1" dirty="0">
                          <a:solidFill>
                            <a:srgbClr val="FF0000"/>
                          </a:solidFill>
                          <a:effectLst/>
                        </a:rPr>
                        <a:t>142.5 – 190</a:t>
                      </a:r>
                      <a:endParaRPr lang="en-GB" sz="1200" dirty="0">
                        <a:solidFill>
                          <a:srgbClr val="FF0000"/>
                        </a:solidFill>
                        <a:effectLst/>
                      </a:endParaRPr>
                    </a:p>
                  </a:txBody>
                  <a:tcPr anchor="ctr">
                    <a:lnL>
                      <a:noFill/>
                    </a:lnL>
                    <a:lnR>
                      <a:noFill/>
                    </a:lnR>
                    <a:lnT>
                      <a:noFill/>
                    </a:lnT>
                    <a:lnB>
                      <a:noFill/>
                    </a:lnB>
                    <a:solidFill>
                      <a:srgbClr val="FFFFFF"/>
                    </a:solidFill>
                  </a:tcPr>
                </a:tc>
                <a:extLst>
                  <a:ext uri="{0D108BD9-81ED-4DB2-BD59-A6C34878D82A}">
                    <a16:rowId xmlns:a16="http://schemas.microsoft.com/office/drawing/2014/main" val="2717815703"/>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54838781"/>
              </p:ext>
            </p:extLst>
          </p:nvPr>
        </p:nvGraphicFramePr>
        <p:xfrm>
          <a:off x="1635850" y="1589489"/>
          <a:ext cx="4450077" cy="5157894"/>
        </p:xfrm>
        <a:graphic>
          <a:graphicData uri="http://schemas.openxmlformats.org/drawingml/2006/table">
            <a:tbl>
              <a:tblPr firstRow="1" bandRow="1">
                <a:tableStyleId>{00A15C55-8517-42AA-B614-E9B94910E393}</a:tableStyleId>
              </a:tblPr>
              <a:tblGrid>
                <a:gridCol w="1004625">
                  <a:extLst>
                    <a:ext uri="{9D8B030D-6E8A-4147-A177-3AD203B41FA5}">
                      <a16:colId xmlns:a16="http://schemas.microsoft.com/office/drawing/2014/main" val="2474386573"/>
                    </a:ext>
                  </a:extLst>
                </a:gridCol>
                <a:gridCol w="1771847">
                  <a:extLst>
                    <a:ext uri="{9D8B030D-6E8A-4147-A177-3AD203B41FA5}">
                      <a16:colId xmlns:a16="http://schemas.microsoft.com/office/drawing/2014/main" val="3596299661"/>
                    </a:ext>
                  </a:extLst>
                </a:gridCol>
                <a:gridCol w="1673605">
                  <a:extLst>
                    <a:ext uri="{9D8B030D-6E8A-4147-A177-3AD203B41FA5}">
                      <a16:colId xmlns:a16="http://schemas.microsoft.com/office/drawing/2014/main" val="2401480876"/>
                    </a:ext>
                  </a:extLst>
                </a:gridCol>
              </a:tblGrid>
              <a:tr h="263147">
                <a:tc>
                  <a:txBody>
                    <a:bodyPr/>
                    <a:lstStyle/>
                    <a:p>
                      <a:endParaRPr lang="en-GB" sz="14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endParaRPr lang="en-GB" sz="1400" dirty="0"/>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endParaRPr lang="en-GB" sz="14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21996632"/>
                  </a:ext>
                </a:extLst>
              </a:tr>
              <a:tr h="312518">
                <a:tc>
                  <a:txBody>
                    <a:bodyPr/>
                    <a:lstStyle/>
                    <a:p>
                      <a:r>
                        <a:rPr lang="en-GB" sz="1400" dirty="0"/>
                        <a:t>EYFS</a:t>
                      </a: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GB" sz="1400" dirty="0"/>
                        <a:t>A</a:t>
                      </a: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sz="1400" dirty="0"/>
                        <a:t>95.1%</a:t>
                      </a: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45220378"/>
                  </a:ext>
                </a:extLst>
              </a:tr>
              <a:tr h="312518">
                <a:tc>
                  <a:txBody>
                    <a:bodyPr/>
                    <a:lstStyle/>
                    <a:p>
                      <a:r>
                        <a:rPr lang="en-GB" sz="1400" dirty="0"/>
                        <a:t>EYFS</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dirty="0"/>
                        <a:t>B</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dirty="0"/>
                        <a:t>95.5%</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66807510"/>
                  </a:ext>
                </a:extLst>
              </a:tr>
              <a:tr h="312518">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GB" sz="1400" dirty="0"/>
                        <a:t>Y1/Y2</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dirty="0"/>
                        <a:t>C</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dirty="0"/>
                        <a:t>92.9%</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37430294"/>
                  </a:ext>
                </a:extLst>
              </a:tr>
              <a:tr h="312518">
                <a:tc>
                  <a:txBody>
                    <a:bodyPr/>
                    <a:lstStyle/>
                    <a:p>
                      <a:r>
                        <a:rPr lang="en-GB" sz="1400" dirty="0"/>
                        <a:t>Y1/Y2</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dirty="0"/>
                        <a:t>D</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dirty="0"/>
                        <a:t>88.6%</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45299066"/>
                  </a:ext>
                </a:extLst>
              </a:tr>
              <a:tr h="356077">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GB" sz="1400" dirty="0"/>
                        <a:t>Y1/Y2</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dirty="0"/>
                        <a:t>E</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dirty="0">
                          <a:solidFill>
                            <a:schemeClr val="tx1"/>
                          </a:solidFill>
                        </a:rPr>
                        <a:t>84.1%</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96673198"/>
                  </a:ext>
                </a:extLst>
              </a:tr>
              <a:tr h="312518">
                <a:tc>
                  <a:txBody>
                    <a:bodyPr/>
                    <a:lstStyle/>
                    <a:p>
                      <a:r>
                        <a:rPr lang="en-GB" sz="1400" dirty="0"/>
                        <a:t>Y3</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dirty="0"/>
                        <a:t>F</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dirty="0"/>
                        <a:t>93.3%</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69301099"/>
                  </a:ext>
                </a:extLst>
              </a:tr>
              <a:tr h="296163">
                <a:tc>
                  <a:txBody>
                    <a:bodyPr/>
                    <a:lstStyle/>
                    <a:p>
                      <a:r>
                        <a:rPr lang="en-GB" sz="1400" dirty="0"/>
                        <a:t>Y3</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dirty="0"/>
                        <a:t>G</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dirty="0"/>
                        <a:t>94.2%</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00443757"/>
                  </a:ext>
                </a:extLst>
              </a:tr>
              <a:tr h="337873">
                <a:tc>
                  <a:txBody>
                    <a:bodyPr/>
                    <a:lstStyle/>
                    <a:p>
                      <a:r>
                        <a:rPr lang="en-GB" sz="1400" dirty="0"/>
                        <a:t>Y4</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dirty="0"/>
                        <a:t>H</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dirty="0"/>
                        <a:t>90.8%</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78426134"/>
                  </a:ext>
                </a:extLst>
              </a:tr>
              <a:tr h="369161">
                <a:tc>
                  <a:txBody>
                    <a:bodyPr/>
                    <a:lstStyle/>
                    <a:p>
                      <a:r>
                        <a:rPr lang="en-GB" sz="1400" dirty="0"/>
                        <a:t>Y4</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dirty="0"/>
                        <a:t>I</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dirty="0"/>
                        <a:t>91.7%</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13570784"/>
                  </a:ext>
                </a:extLst>
              </a:tr>
              <a:tr h="312518">
                <a:tc>
                  <a:txBody>
                    <a:bodyPr/>
                    <a:lstStyle/>
                    <a:p>
                      <a:r>
                        <a:rPr lang="en-GB" sz="1400" dirty="0"/>
                        <a:t>Y5</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dirty="0"/>
                        <a:t>J</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dirty="0"/>
                        <a:t>90%</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55413177"/>
                  </a:ext>
                </a:extLst>
              </a:tr>
              <a:tr h="312518">
                <a:tc>
                  <a:txBody>
                    <a:bodyPr/>
                    <a:lstStyle/>
                    <a:p>
                      <a:r>
                        <a:rPr lang="en-GB" sz="1400" dirty="0"/>
                        <a:t>Y5</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dirty="0"/>
                        <a:t>K</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dirty="0"/>
                        <a:t>97.2%</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4150196"/>
                  </a:ext>
                </a:extLst>
              </a:tr>
              <a:tr h="312518">
                <a:tc>
                  <a:txBody>
                    <a:bodyPr/>
                    <a:lstStyle/>
                    <a:p>
                      <a:r>
                        <a:rPr lang="en-GB" sz="1400" dirty="0"/>
                        <a:t>Y6</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dirty="0"/>
                        <a:t>L</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dirty="0"/>
                        <a:t>90.4%</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46885361"/>
                  </a:ext>
                </a:extLst>
              </a:tr>
              <a:tr h="312518">
                <a:tc>
                  <a:txBody>
                    <a:bodyPr/>
                    <a:lstStyle/>
                    <a:p>
                      <a:r>
                        <a:rPr lang="en-GB" sz="1400" dirty="0"/>
                        <a:t>Y6</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dirty="0"/>
                        <a:t>M</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dirty="0"/>
                        <a:t>92.2%</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18081"/>
                  </a:ext>
                </a:extLst>
              </a:tr>
              <a:tr h="312518">
                <a:tc>
                  <a:txBody>
                    <a:bodyPr/>
                    <a:lstStyle/>
                    <a:p>
                      <a:r>
                        <a:rPr lang="en-GB" sz="1400" dirty="0"/>
                        <a:t>Y3/Y6</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N</a:t>
                      </a: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dirty="0"/>
                        <a:t>80.0%</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9796945"/>
                  </a:ext>
                </a:extLst>
              </a:tr>
              <a:tr h="312518">
                <a:tc gridSpan="2">
                  <a:txBody>
                    <a:bodyPr/>
                    <a:lstStyle/>
                    <a:p>
                      <a:r>
                        <a:rPr lang="en-GB" sz="1400" b="1" dirty="0"/>
                        <a:t>Whole</a:t>
                      </a:r>
                      <a:r>
                        <a:rPr lang="en-GB" sz="1400" b="1" baseline="0" dirty="0"/>
                        <a:t> School Attendance</a:t>
                      </a:r>
                      <a:endParaRPr lang="en-GB" sz="1400" b="1"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200" b="1" dirty="0"/>
                    </a:p>
                  </a:txBody>
                  <a:tcP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1" dirty="0"/>
                        <a:t>91.6%</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6664665"/>
                  </a:ext>
                </a:extLst>
              </a:tr>
            </a:tbl>
          </a:graphicData>
        </a:graphic>
      </p:graphicFrame>
    </p:spTree>
    <p:extLst>
      <p:ext uri="{BB962C8B-B14F-4D97-AF65-F5344CB8AC3E}">
        <p14:creationId xmlns:p14="http://schemas.microsoft.com/office/powerpoint/2010/main" val="249041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B50CDD0-597C-6649-A39C-F1FB6ABD1F1B}"/>
              </a:ext>
            </a:extLst>
          </p:cNvPr>
          <p:cNvSpPr/>
          <p:nvPr/>
        </p:nvSpPr>
        <p:spPr>
          <a:xfrm>
            <a:off x="-8254" y="-14230"/>
            <a:ext cx="7559675" cy="1621962"/>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4" name="TextBox 3"/>
          <p:cNvSpPr txBox="1"/>
          <p:nvPr/>
        </p:nvSpPr>
        <p:spPr>
          <a:xfrm>
            <a:off x="3798461" y="2628099"/>
            <a:ext cx="3087132" cy="784830"/>
          </a:xfrm>
          <a:prstGeom prst="rect">
            <a:avLst/>
          </a:prstGeom>
          <a:noFill/>
        </p:spPr>
        <p:txBody>
          <a:bodyPr wrap="square" rtlCol="0">
            <a:spAutoFit/>
          </a:bodyPr>
          <a:lstStyle/>
          <a:p>
            <a:pPr algn="just"/>
            <a:endParaRPr lang="en-US" sz="1100" dirty="0"/>
          </a:p>
          <a:p>
            <a:pPr algn="just"/>
            <a:endParaRPr lang="en-US" sz="1100" dirty="0"/>
          </a:p>
          <a:p>
            <a:pPr algn="just"/>
            <a:endParaRPr lang="en-US" sz="1100" b="1" u="sng" dirty="0"/>
          </a:p>
          <a:p>
            <a:pPr fontAlgn="base"/>
            <a:endParaRPr lang="en-US" sz="1100" dirty="0"/>
          </a:p>
        </p:txBody>
      </p:sp>
      <p:sp>
        <p:nvSpPr>
          <p:cNvPr id="15" name="Rectangle 14">
            <a:extLst>
              <a:ext uri="{FF2B5EF4-FFF2-40B4-BE49-F238E27FC236}">
                <a16:creationId xmlns:a16="http://schemas.microsoft.com/office/drawing/2014/main" id="{5B50CDD0-597C-6649-A39C-F1FB6ABD1F1B}"/>
              </a:ext>
            </a:extLst>
          </p:cNvPr>
          <p:cNvSpPr/>
          <p:nvPr/>
        </p:nvSpPr>
        <p:spPr>
          <a:xfrm>
            <a:off x="-1" y="187491"/>
            <a:ext cx="384993" cy="10504322"/>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7" name="Rectangle 16">
            <a:extLst>
              <a:ext uri="{FF2B5EF4-FFF2-40B4-BE49-F238E27FC236}">
                <a16:creationId xmlns:a16="http://schemas.microsoft.com/office/drawing/2014/main" id="{5B50CDD0-597C-6649-A39C-F1FB6ABD1F1B}"/>
              </a:ext>
            </a:extLst>
          </p:cNvPr>
          <p:cNvSpPr/>
          <p:nvPr/>
        </p:nvSpPr>
        <p:spPr>
          <a:xfrm>
            <a:off x="7068820" y="-40606"/>
            <a:ext cx="490854" cy="10511007"/>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21" name="Rectangle 20">
            <a:extLst>
              <a:ext uri="{FF2B5EF4-FFF2-40B4-BE49-F238E27FC236}">
                <a16:creationId xmlns:a16="http://schemas.microsoft.com/office/drawing/2014/main" id="{5B50CDD0-597C-6649-A39C-F1FB6ABD1F1B}"/>
              </a:ext>
            </a:extLst>
          </p:cNvPr>
          <p:cNvSpPr/>
          <p:nvPr/>
        </p:nvSpPr>
        <p:spPr>
          <a:xfrm>
            <a:off x="-1" y="9887448"/>
            <a:ext cx="7559676" cy="811050"/>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26" name="AutoShape 2" descr="Every Day Counts – School Attendance – Herne Hill Primary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100" dirty="0"/>
          </a:p>
        </p:txBody>
      </p:sp>
      <p:sp>
        <p:nvSpPr>
          <p:cNvPr id="9" name="TextBox 8"/>
          <p:cNvSpPr txBox="1"/>
          <p:nvPr/>
        </p:nvSpPr>
        <p:spPr>
          <a:xfrm>
            <a:off x="255271" y="166846"/>
            <a:ext cx="7018654" cy="954107"/>
          </a:xfrm>
          <a:prstGeom prst="rect">
            <a:avLst/>
          </a:prstGeom>
          <a:noFill/>
        </p:spPr>
        <p:txBody>
          <a:bodyPr wrap="square" rtlCol="0">
            <a:spAutoFit/>
          </a:bodyPr>
          <a:lstStyle/>
          <a:p>
            <a:pPr algn="ctr"/>
            <a:r>
              <a:rPr lang="en-GB" sz="2800" b="1" u="sng" dirty="0">
                <a:solidFill>
                  <a:schemeClr val="bg1"/>
                </a:solidFill>
              </a:rPr>
              <a:t>STAR OF THE WEEK</a:t>
            </a:r>
            <a:r>
              <a:rPr lang="en-GB" sz="2800" b="1" u="sng" baseline="30000" dirty="0">
                <a:solidFill>
                  <a:schemeClr val="bg1"/>
                </a:solidFill>
              </a:rPr>
              <a:t> </a:t>
            </a:r>
            <a:r>
              <a:rPr lang="en-GB" sz="2800" b="1" u="sng" dirty="0">
                <a:solidFill>
                  <a:schemeClr val="bg1"/>
                </a:solidFill>
              </a:rPr>
              <a:t> </a:t>
            </a:r>
          </a:p>
          <a:p>
            <a:pPr algn="ctr"/>
            <a:r>
              <a:rPr lang="en-GB" sz="2800" b="1" u="sng" dirty="0">
                <a:solidFill>
                  <a:schemeClr val="bg1"/>
                </a:solidFill>
              </a:rPr>
              <a:t>27</a:t>
            </a:r>
            <a:r>
              <a:rPr lang="en-GB" sz="2800" b="1" u="sng" baseline="30000" dirty="0">
                <a:solidFill>
                  <a:schemeClr val="bg1"/>
                </a:solidFill>
              </a:rPr>
              <a:t>th</a:t>
            </a:r>
            <a:r>
              <a:rPr lang="en-GB" sz="2800" b="1" u="sng" dirty="0">
                <a:solidFill>
                  <a:schemeClr val="bg1"/>
                </a:solidFill>
              </a:rPr>
              <a:t> November – 1</a:t>
            </a:r>
            <a:r>
              <a:rPr lang="en-GB" sz="2800" b="1" u="sng" baseline="30000" dirty="0">
                <a:solidFill>
                  <a:schemeClr val="bg1"/>
                </a:solidFill>
              </a:rPr>
              <a:t>st</a:t>
            </a:r>
            <a:r>
              <a:rPr lang="en-GB" sz="2800" b="1" u="sng" dirty="0">
                <a:solidFill>
                  <a:schemeClr val="bg1"/>
                </a:solidFill>
              </a:rPr>
              <a:t> December 2023</a:t>
            </a:r>
          </a:p>
        </p:txBody>
      </p:sp>
      <p:sp>
        <p:nvSpPr>
          <p:cNvPr id="2" name="AutoShape 2" descr="Image result for star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100" dirty="0"/>
          </a:p>
        </p:txBody>
      </p:sp>
      <p:sp>
        <p:nvSpPr>
          <p:cNvPr id="3" name="AutoShape 2" descr="127,650 Golden Star Stock Photos - Free &amp; Royalty-Free Stock Photos from  Dreamstim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100" dirty="0"/>
          </a:p>
        </p:txBody>
      </p:sp>
      <p:graphicFrame>
        <p:nvGraphicFramePr>
          <p:cNvPr id="12" name="Table 11"/>
          <p:cNvGraphicFramePr>
            <a:graphicFrameLocks noGrp="1"/>
          </p:cNvGraphicFramePr>
          <p:nvPr>
            <p:extLst>
              <p:ext uri="{D42A27DB-BD31-4B8C-83A1-F6EECF244321}">
                <p14:modId xmlns:p14="http://schemas.microsoft.com/office/powerpoint/2010/main" val="1975812093"/>
              </p:ext>
            </p:extLst>
          </p:nvPr>
        </p:nvGraphicFramePr>
        <p:xfrm>
          <a:off x="192496" y="1120957"/>
          <a:ext cx="7259798" cy="8813126"/>
        </p:xfrm>
        <a:graphic>
          <a:graphicData uri="http://schemas.openxmlformats.org/drawingml/2006/table">
            <a:tbl>
              <a:tblPr firstRow="1" bandRow="1">
                <a:tableStyleId>{00A15C55-8517-42AA-B614-E9B94910E393}</a:tableStyleId>
              </a:tblPr>
              <a:tblGrid>
                <a:gridCol w="563588">
                  <a:extLst>
                    <a:ext uri="{9D8B030D-6E8A-4147-A177-3AD203B41FA5}">
                      <a16:colId xmlns:a16="http://schemas.microsoft.com/office/drawing/2014/main" val="1176413902"/>
                    </a:ext>
                  </a:extLst>
                </a:gridCol>
                <a:gridCol w="3256950">
                  <a:extLst>
                    <a:ext uri="{9D8B030D-6E8A-4147-A177-3AD203B41FA5}">
                      <a16:colId xmlns:a16="http://schemas.microsoft.com/office/drawing/2014/main" val="2197687853"/>
                    </a:ext>
                  </a:extLst>
                </a:gridCol>
                <a:gridCol w="3439260">
                  <a:extLst>
                    <a:ext uri="{9D8B030D-6E8A-4147-A177-3AD203B41FA5}">
                      <a16:colId xmlns:a16="http://schemas.microsoft.com/office/drawing/2014/main" val="3931270887"/>
                    </a:ext>
                  </a:extLst>
                </a:gridCol>
              </a:tblGrid>
              <a:tr h="393150">
                <a:tc>
                  <a:txBody>
                    <a:bodyPr/>
                    <a:lstStyle/>
                    <a:p>
                      <a:r>
                        <a:rPr lang="en-GB" sz="1200" dirty="0"/>
                        <a:t>Class: </a:t>
                      </a:r>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2355167248"/>
                  </a:ext>
                </a:extLst>
              </a:tr>
              <a:tr h="575892">
                <a:tc>
                  <a:txBody>
                    <a:bodyPr/>
                    <a:lstStyle/>
                    <a:p>
                      <a:r>
                        <a:rPr lang="en-GB" sz="1100" dirty="0"/>
                        <a:t>A</a:t>
                      </a:r>
                    </a:p>
                  </a:txBody>
                  <a:tcPr/>
                </a:tc>
                <a:tc>
                  <a:txBody>
                    <a:bodyPr/>
                    <a:lstStyle/>
                    <a:p>
                      <a:r>
                        <a:rPr lang="en-GB" sz="1100" dirty="0"/>
                        <a:t>Callie-Rose – Her</a:t>
                      </a:r>
                      <a:r>
                        <a:rPr lang="en-GB" sz="1100" b="1" dirty="0"/>
                        <a:t> Teamwork</a:t>
                      </a:r>
                      <a:r>
                        <a:rPr lang="en-GB" sz="1100" dirty="0"/>
                        <a:t> in her group and her growing</a:t>
                      </a:r>
                      <a:r>
                        <a:rPr lang="en-GB" sz="1100" b="1" dirty="0"/>
                        <a:t> Aspiration</a:t>
                      </a:r>
                      <a:r>
                        <a:rPr lang="en-GB" sz="1100" dirty="0"/>
                        <a:t> in all her learning.</a:t>
                      </a:r>
                    </a:p>
                  </a:txBody>
                  <a:tcPr/>
                </a:tc>
                <a:tc>
                  <a:txBody>
                    <a:bodyPr/>
                    <a:lstStyle/>
                    <a:p>
                      <a:r>
                        <a:rPr lang="en-GB" sz="1100" dirty="0"/>
                        <a:t>Maisie – Being king and thoughtful</a:t>
                      </a:r>
                      <a:r>
                        <a:rPr lang="en-GB" sz="1100" baseline="0" dirty="0"/>
                        <a:t> when helping us reach our acts of kindness target. </a:t>
                      </a:r>
                      <a:endParaRPr lang="en-GB" sz="1100" dirty="0"/>
                    </a:p>
                  </a:txBody>
                  <a:tcPr/>
                </a:tc>
                <a:extLst>
                  <a:ext uri="{0D108BD9-81ED-4DB2-BD59-A6C34878D82A}">
                    <a16:rowId xmlns:a16="http://schemas.microsoft.com/office/drawing/2014/main" val="714500677"/>
                  </a:ext>
                </a:extLst>
              </a:tr>
              <a:tr h="570965">
                <a:tc>
                  <a:txBody>
                    <a:bodyPr/>
                    <a:lstStyle/>
                    <a:p>
                      <a:r>
                        <a:rPr lang="en-GB" sz="1100" dirty="0"/>
                        <a:t>B</a:t>
                      </a:r>
                    </a:p>
                  </a:txBody>
                  <a:tcPr/>
                </a:tc>
                <a:tc>
                  <a:txBody>
                    <a:bodyPr/>
                    <a:lstStyle/>
                    <a:p>
                      <a:r>
                        <a:rPr lang="en-GB" sz="1100" dirty="0"/>
                        <a:t>Lylah – Showing great</a:t>
                      </a:r>
                      <a:r>
                        <a:rPr lang="en-GB" sz="1100" b="1" baseline="0" dirty="0"/>
                        <a:t> Resilience</a:t>
                      </a:r>
                      <a:r>
                        <a:rPr lang="en-GB" sz="1100" baseline="0" dirty="0"/>
                        <a:t> with her Maths learning. </a:t>
                      </a:r>
                      <a:endParaRPr lang="en-GB" sz="1100" dirty="0"/>
                    </a:p>
                  </a:txBody>
                  <a:tcPr/>
                </a:tc>
                <a:tc>
                  <a:txBody>
                    <a:bodyPr/>
                    <a:lstStyle/>
                    <a:p>
                      <a:r>
                        <a:rPr lang="en-GB" sz="1100" dirty="0"/>
                        <a:t>Ella – showing great </a:t>
                      </a:r>
                      <a:r>
                        <a:rPr lang="en-GB" sz="1100" b="1" dirty="0"/>
                        <a:t>Resilience</a:t>
                      </a:r>
                      <a:r>
                        <a:rPr lang="en-GB" sz="1100" dirty="0"/>
                        <a:t> using her</a:t>
                      </a:r>
                      <a:r>
                        <a:rPr lang="en-GB" sz="1100" baseline="0" dirty="0"/>
                        <a:t> Phonics knowledge.</a:t>
                      </a:r>
                      <a:endParaRPr lang="en-GB" sz="1100" dirty="0"/>
                    </a:p>
                  </a:txBody>
                  <a:tcPr/>
                </a:tc>
                <a:extLst>
                  <a:ext uri="{0D108BD9-81ED-4DB2-BD59-A6C34878D82A}">
                    <a16:rowId xmlns:a16="http://schemas.microsoft.com/office/drawing/2014/main" val="356087045"/>
                  </a:ext>
                </a:extLst>
              </a:tr>
              <a:tr h="500974">
                <a:tc>
                  <a:txBody>
                    <a:bodyPr/>
                    <a:lstStyle/>
                    <a:p>
                      <a:r>
                        <a:rPr lang="en-GB" sz="1100" dirty="0"/>
                        <a:t>C</a:t>
                      </a:r>
                    </a:p>
                  </a:txBody>
                  <a:tcPr/>
                </a:tc>
                <a:tc>
                  <a:txBody>
                    <a:bodyPr/>
                    <a:lstStyle/>
                    <a:p>
                      <a:r>
                        <a:rPr lang="en-GB" sz="1100" dirty="0"/>
                        <a:t>Isla – </a:t>
                      </a:r>
                      <a:r>
                        <a:rPr lang="en-GB" sz="1100" b="1" dirty="0"/>
                        <a:t>Resilience and Aspiration</a:t>
                      </a:r>
                      <a:r>
                        <a:rPr lang="en-GB" sz="1100" dirty="0"/>
                        <a:t> in all her work</a:t>
                      </a:r>
                    </a:p>
                  </a:txBody>
                  <a:tcPr/>
                </a:tc>
                <a:tc>
                  <a:txBody>
                    <a:bodyPr/>
                    <a:lstStyle/>
                    <a:p>
                      <a:r>
                        <a:rPr lang="en-GB" sz="1100" dirty="0"/>
                        <a:t>Logan – </a:t>
                      </a:r>
                      <a:r>
                        <a:rPr lang="en-GB" sz="1100" b="1" dirty="0"/>
                        <a:t>Resilience</a:t>
                      </a:r>
                      <a:r>
                        <a:rPr lang="en-GB" sz="1100" b="1" baseline="0" dirty="0"/>
                        <a:t> and Teamwork</a:t>
                      </a:r>
                      <a:r>
                        <a:rPr lang="en-GB" sz="1100" baseline="0" dirty="0"/>
                        <a:t> when working in P.E. </a:t>
                      </a:r>
                      <a:endParaRPr lang="en-GB" sz="1100" dirty="0"/>
                    </a:p>
                  </a:txBody>
                  <a:tcPr/>
                </a:tc>
                <a:extLst>
                  <a:ext uri="{0D108BD9-81ED-4DB2-BD59-A6C34878D82A}">
                    <a16:rowId xmlns:a16="http://schemas.microsoft.com/office/drawing/2014/main" val="191810788"/>
                  </a:ext>
                </a:extLst>
              </a:tr>
              <a:tr h="900754">
                <a:tc>
                  <a:txBody>
                    <a:bodyPr/>
                    <a:lstStyle/>
                    <a:p>
                      <a:r>
                        <a:rPr lang="en-GB" sz="1100" dirty="0"/>
                        <a:t>E</a:t>
                      </a:r>
                    </a:p>
                  </a:txBody>
                  <a:tcPr/>
                </a:tc>
                <a:tc>
                  <a:txBody>
                    <a:bodyPr/>
                    <a:lstStyle/>
                    <a:p>
                      <a:r>
                        <a:rPr lang="en-GB" sz="1100" dirty="0"/>
                        <a:t>Amelia – Being an absolute superstar. You are a</a:t>
                      </a:r>
                      <a:r>
                        <a:rPr lang="en-GB" sz="1100" baseline="0" dirty="0"/>
                        <a:t> brilliant Role model for other in our class and you always show true</a:t>
                      </a:r>
                      <a:r>
                        <a:rPr lang="en-GB" sz="1100" b="1" baseline="0" dirty="0"/>
                        <a:t> Resilience</a:t>
                      </a:r>
                      <a:r>
                        <a:rPr lang="en-GB" sz="1100" baseline="0" dirty="0"/>
                        <a:t> and never give up.</a:t>
                      </a:r>
                      <a:endParaRPr lang="en-GB" sz="1100" dirty="0"/>
                    </a:p>
                  </a:txBody>
                  <a:tcPr/>
                </a:tc>
                <a:tc>
                  <a:txBody>
                    <a:bodyPr/>
                    <a:lstStyle/>
                    <a:p>
                      <a:r>
                        <a:rPr lang="en-GB" sz="1100" dirty="0"/>
                        <a:t>Cullen – Being an absolute superstar.</a:t>
                      </a:r>
                      <a:r>
                        <a:rPr lang="en-GB" sz="1100" baseline="0" dirty="0"/>
                        <a:t> You are a brilliant Role model for others in our class and you always </a:t>
                      </a:r>
                      <a:r>
                        <a:rPr lang="en-GB" sz="1100" b="1" baseline="0" dirty="0"/>
                        <a:t>Aspire</a:t>
                      </a:r>
                      <a:r>
                        <a:rPr lang="en-GB" sz="1100" baseline="0" dirty="0"/>
                        <a:t> to do your very best in all your learning. </a:t>
                      </a:r>
                      <a:endParaRPr lang="en-GB" sz="1100" dirty="0"/>
                    </a:p>
                  </a:txBody>
                  <a:tcPr/>
                </a:tc>
                <a:extLst>
                  <a:ext uri="{0D108BD9-81ED-4DB2-BD59-A6C34878D82A}">
                    <a16:rowId xmlns:a16="http://schemas.microsoft.com/office/drawing/2014/main" val="2542760666"/>
                  </a:ext>
                </a:extLst>
              </a:tr>
              <a:tr h="532622">
                <a:tc>
                  <a:txBody>
                    <a:bodyPr/>
                    <a:lstStyle/>
                    <a:p>
                      <a:r>
                        <a:rPr lang="en-GB" sz="1100" dirty="0"/>
                        <a:t>F</a:t>
                      </a:r>
                    </a:p>
                  </a:txBody>
                  <a:tcPr/>
                </a:tc>
                <a:tc>
                  <a:txBody>
                    <a:bodyPr/>
                    <a:lstStyle/>
                    <a:p>
                      <a:r>
                        <a:rPr lang="en-GB" sz="1100" dirty="0"/>
                        <a:t>William – </a:t>
                      </a:r>
                      <a:r>
                        <a:rPr lang="en-GB" sz="1100" b="1" dirty="0"/>
                        <a:t>Teamwork</a:t>
                      </a:r>
                      <a:r>
                        <a:rPr lang="en-GB" sz="1100" dirty="0"/>
                        <a:t>. For helping others to complete their jobs by explaining the process clearly. </a:t>
                      </a:r>
                    </a:p>
                  </a:txBody>
                  <a:tcPr/>
                </a:tc>
                <a:tc>
                  <a:txBody>
                    <a:bodyPr/>
                    <a:lstStyle/>
                    <a:p>
                      <a:r>
                        <a:rPr lang="en-GB" sz="1100" dirty="0"/>
                        <a:t>Taylor – </a:t>
                      </a:r>
                      <a:r>
                        <a:rPr lang="en-GB" sz="1100" b="1" dirty="0"/>
                        <a:t>Aspiration</a:t>
                      </a:r>
                      <a:r>
                        <a:rPr lang="en-GB" sz="1100" dirty="0"/>
                        <a:t>.</a:t>
                      </a:r>
                      <a:r>
                        <a:rPr lang="en-GB" sz="1100" baseline="0" dirty="0"/>
                        <a:t> For working hard to improve in his 4 times tables. </a:t>
                      </a:r>
                      <a:endParaRPr lang="en-GB" sz="1100" dirty="0"/>
                    </a:p>
                  </a:txBody>
                  <a:tcPr/>
                </a:tc>
                <a:extLst>
                  <a:ext uri="{0D108BD9-81ED-4DB2-BD59-A6C34878D82A}">
                    <a16:rowId xmlns:a16="http://schemas.microsoft.com/office/drawing/2014/main" val="72341227"/>
                  </a:ext>
                </a:extLst>
              </a:tr>
              <a:tr h="575892">
                <a:tc>
                  <a:txBody>
                    <a:bodyPr/>
                    <a:lstStyle/>
                    <a:p>
                      <a:r>
                        <a:rPr lang="en-GB" sz="1100" dirty="0"/>
                        <a:t>G</a:t>
                      </a:r>
                    </a:p>
                  </a:txBody>
                  <a:tcPr/>
                </a:tc>
                <a:tc>
                  <a:txBody>
                    <a:bodyPr/>
                    <a:lstStyle/>
                    <a:p>
                      <a:r>
                        <a:rPr lang="en-GB" sz="1100" dirty="0"/>
                        <a:t>Colby – </a:t>
                      </a:r>
                      <a:r>
                        <a:rPr lang="en-GB" sz="1100" b="1" dirty="0"/>
                        <a:t>Creativity</a:t>
                      </a:r>
                      <a:r>
                        <a:rPr lang="en-GB" sz="1100" dirty="0"/>
                        <a:t> – he</a:t>
                      </a:r>
                      <a:r>
                        <a:rPr lang="en-GB" sz="1100" baseline="0" dirty="0"/>
                        <a:t> has flourished in enterprise week, Creating a beautiful, unique piece independently. </a:t>
                      </a:r>
                      <a:endParaRPr lang="en-GB" sz="1100" dirty="0"/>
                    </a:p>
                  </a:txBody>
                  <a:tcPr/>
                </a:tc>
                <a:tc>
                  <a:txBody>
                    <a:bodyPr/>
                    <a:lstStyle/>
                    <a:p>
                      <a:r>
                        <a:rPr lang="en-GB" sz="1100" dirty="0"/>
                        <a:t>Alina – </a:t>
                      </a:r>
                      <a:r>
                        <a:rPr lang="en-GB" sz="1100" b="1" dirty="0"/>
                        <a:t>Resilience and Aspiration</a:t>
                      </a:r>
                      <a:r>
                        <a:rPr lang="en-GB" sz="1100" dirty="0"/>
                        <a:t> in all her Maths lessons and homework leading to her being on her silver mathletics</a:t>
                      </a:r>
                      <a:r>
                        <a:rPr lang="en-GB" sz="1100" baseline="0" dirty="0"/>
                        <a:t> certification.</a:t>
                      </a:r>
                      <a:endParaRPr lang="en-GB" sz="1100" dirty="0"/>
                    </a:p>
                  </a:txBody>
                  <a:tcPr/>
                </a:tc>
                <a:extLst>
                  <a:ext uri="{0D108BD9-81ED-4DB2-BD59-A6C34878D82A}">
                    <a16:rowId xmlns:a16="http://schemas.microsoft.com/office/drawing/2014/main" val="4165353896"/>
                  </a:ext>
                </a:extLst>
              </a:tr>
              <a:tr h="718555">
                <a:tc>
                  <a:txBody>
                    <a:bodyPr/>
                    <a:lstStyle/>
                    <a:p>
                      <a:r>
                        <a:rPr lang="en-GB" sz="1100" dirty="0"/>
                        <a:t>H</a:t>
                      </a:r>
                    </a:p>
                  </a:txBody>
                  <a:tcPr/>
                </a:tc>
                <a:tc>
                  <a:txBody>
                    <a:bodyPr/>
                    <a:lstStyle/>
                    <a:p>
                      <a:r>
                        <a:rPr lang="en-GB" sz="1100" dirty="0"/>
                        <a:t>Caitlin</a:t>
                      </a:r>
                      <a:r>
                        <a:rPr lang="en-GB" sz="1100" baseline="0" dirty="0"/>
                        <a:t> – </a:t>
                      </a:r>
                      <a:r>
                        <a:rPr lang="en-GB" sz="1100" b="1" baseline="0" dirty="0"/>
                        <a:t>Resilience</a:t>
                      </a:r>
                      <a:r>
                        <a:rPr lang="en-GB" sz="1100" baseline="0" dirty="0"/>
                        <a:t> – Caitlin has had a positive attitude and shown great determination within music. </a:t>
                      </a:r>
                      <a:endParaRPr lang="en-GB" sz="1100" dirty="0"/>
                    </a:p>
                  </a:txBody>
                  <a:tcPr/>
                </a:tc>
                <a:tc>
                  <a:txBody>
                    <a:bodyPr/>
                    <a:lstStyle/>
                    <a:p>
                      <a:r>
                        <a:rPr lang="en-GB" sz="1100" dirty="0"/>
                        <a:t>Keaton – </a:t>
                      </a:r>
                      <a:r>
                        <a:rPr lang="en-GB" sz="1100" b="1" dirty="0"/>
                        <a:t>Aspiration</a:t>
                      </a:r>
                      <a:r>
                        <a:rPr lang="en-GB" sz="1100" dirty="0"/>
                        <a:t> for 100% attendance and having a positive attitude towards his learning in English. </a:t>
                      </a:r>
                    </a:p>
                  </a:txBody>
                  <a:tcPr/>
                </a:tc>
                <a:extLst>
                  <a:ext uri="{0D108BD9-81ED-4DB2-BD59-A6C34878D82A}">
                    <a16:rowId xmlns:a16="http://schemas.microsoft.com/office/drawing/2014/main" val="66320812"/>
                  </a:ext>
                </a:extLst>
              </a:tr>
              <a:tr h="581697">
                <a:tc>
                  <a:txBody>
                    <a:bodyPr/>
                    <a:lstStyle/>
                    <a:p>
                      <a:r>
                        <a:rPr lang="en-GB" sz="1100" dirty="0"/>
                        <a:t>I</a:t>
                      </a:r>
                    </a:p>
                  </a:txBody>
                  <a:tcPr/>
                </a:tc>
                <a:tc>
                  <a:txBody>
                    <a:bodyPr/>
                    <a:lstStyle/>
                    <a:p>
                      <a:r>
                        <a:rPr lang="en-GB" sz="1100" dirty="0"/>
                        <a:t>Ben – Showing</a:t>
                      </a:r>
                      <a:r>
                        <a:rPr lang="en-GB" sz="1100" baseline="0" dirty="0"/>
                        <a:t> </a:t>
                      </a:r>
                      <a:r>
                        <a:rPr lang="en-GB" sz="1100" b="1" baseline="0" dirty="0"/>
                        <a:t>Endeavour</a:t>
                      </a:r>
                      <a:r>
                        <a:rPr lang="en-GB" sz="1100" baseline="0" dirty="0"/>
                        <a:t> and having a positive attitude when faced with a challenge in R.E.</a:t>
                      </a:r>
                      <a:endParaRPr lang="en-GB" sz="1100" dirty="0"/>
                    </a:p>
                  </a:txBody>
                  <a:tcPr/>
                </a:tc>
                <a:tc>
                  <a:txBody>
                    <a:bodyPr/>
                    <a:lstStyle/>
                    <a:p>
                      <a:r>
                        <a:rPr lang="en-GB" sz="1100" dirty="0"/>
                        <a:t>Oliver – Showing </a:t>
                      </a:r>
                      <a:r>
                        <a:rPr lang="en-GB" sz="1100" b="1" dirty="0"/>
                        <a:t>Endeavour</a:t>
                      </a:r>
                      <a:r>
                        <a:rPr lang="en-GB" sz="1100" dirty="0"/>
                        <a:t> and having a positive attitude when faced with a challenge in R.E.</a:t>
                      </a:r>
                    </a:p>
                  </a:txBody>
                  <a:tcPr/>
                </a:tc>
                <a:extLst>
                  <a:ext uri="{0D108BD9-81ED-4DB2-BD59-A6C34878D82A}">
                    <a16:rowId xmlns:a16="http://schemas.microsoft.com/office/drawing/2014/main" val="1632652612"/>
                  </a:ext>
                </a:extLst>
              </a:tr>
              <a:tr h="570965">
                <a:tc>
                  <a:txBody>
                    <a:bodyPr/>
                    <a:lstStyle/>
                    <a:p>
                      <a:r>
                        <a:rPr lang="en-GB" sz="1100" dirty="0"/>
                        <a:t>J</a:t>
                      </a:r>
                    </a:p>
                  </a:txBody>
                  <a:tcPr/>
                </a:tc>
                <a:tc gridSpan="2">
                  <a:txBody>
                    <a:bodyPr/>
                    <a:lstStyle/>
                    <a:p>
                      <a:r>
                        <a:rPr lang="en-GB" sz="1100" dirty="0"/>
                        <a:t>To all of J Class – All being absolute superstars and</a:t>
                      </a:r>
                      <a:r>
                        <a:rPr lang="en-GB" sz="1100" baseline="0" dirty="0"/>
                        <a:t> showing a great range of all the values. </a:t>
                      </a:r>
                      <a:endParaRPr lang="en-GB" sz="1100" dirty="0"/>
                    </a:p>
                  </a:txBody>
                  <a:tcPr/>
                </a:tc>
                <a:tc hMerge="1">
                  <a:txBody>
                    <a:bodyPr/>
                    <a:lstStyle/>
                    <a:p>
                      <a:endParaRPr lang="en-GB" sz="1100" dirty="0"/>
                    </a:p>
                  </a:txBody>
                  <a:tcPr/>
                </a:tc>
                <a:extLst>
                  <a:ext uri="{0D108BD9-81ED-4DB2-BD59-A6C34878D82A}">
                    <a16:rowId xmlns:a16="http://schemas.microsoft.com/office/drawing/2014/main" val="1791032305"/>
                  </a:ext>
                </a:extLst>
              </a:tr>
              <a:tr h="721919">
                <a:tc>
                  <a:txBody>
                    <a:bodyPr/>
                    <a:lstStyle/>
                    <a:p>
                      <a:r>
                        <a:rPr lang="en-GB" sz="1100" dirty="0"/>
                        <a:t>K</a:t>
                      </a:r>
                    </a:p>
                  </a:txBody>
                  <a:tcPr/>
                </a:tc>
                <a:tc>
                  <a:txBody>
                    <a:bodyPr/>
                    <a:lstStyle/>
                    <a:p>
                      <a:r>
                        <a:rPr lang="en-GB" sz="1100" dirty="0"/>
                        <a:t>Jacob – Being a Role model to his classmates by showing </a:t>
                      </a:r>
                      <a:r>
                        <a:rPr lang="en-GB" sz="1100" b="1" dirty="0"/>
                        <a:t>Resilience</a:t>
                      </a:r>
                      <a:r>
                        <a:rPr lang="en-GB" sz="1100" dirty="0"/>
                        <a:t> and </a:t>
                      </a:r>
                      <a:r>
                        <a:rPr lang="en-GB" sz="1100" b="1" dirty="0"/>
                        <a:t>Aspiration</a:t>
                      </a:r>
                      <a:r>
                        <a:rPr lang="en-GB" sz="1100" dirty="0"/>
                        <a:t> in all his learning. </a:t>
                      </a:r>
                    </a:p>
                  </a:txBody>
                  <a:tcPr/>
                </a:tc>
                <a:tc>
                  <a:txBody>
                    <a:bodyPr/>
                    <a:lstStyle/>
                    <a:p>
                      <a:r>
                        <a:rPr lang="en-GB" sz="1100" dirty="0" err="1"/>
                        <a:t>Maisey</a:t>
                      </a:r>
                      <a:r>
                        <a:rPr lang="en-GB" sz="1100" dirty="0"/>
                        <a:t> – Working hard</a:t>
                      </a:r>
                      <a:r>
                        <a:rPr lang="en-GB" sz="1100" baseline="0" dirty="0"/>
                        <a:t> to develop and implement her knowledge of fractions. </a:t>
                      </a:r>
                      <a:endParaRPr lang="en-GB" sz="1100" dirty="0"/>
                    </a:p>
                  </a:txBody>
                  <a:tcPr/>
                </a:tc>
                <a:extLst>
                  <a:ext uri="{0D108BD9-81ED-4DB2-BD59-A6C34878D82A}">
                    <a16:rowId xmlns:a16="http://schemas.microsoft.com/office/drawing/2014/main" val="143917752"/>
                  </a:ext>
                </a:extLst>
              </a:tr>
              <a:tr h="570965">
                <a:tc>
                  <a:txBody>
                    <a:bodyPr/>
                    <a:lstStyle/>
                    <a:p>
                      <a:r>
                        <a:rPr lang="en-GB" sz="1100" dirty="0"/>
                        <a:t>L</a:t>
                      </a:r>
                    </a:p>
                  </a:txBody>
                  <a:tcPr/>
                </a:tc>
                <a:tc>
                  <a:txBody>
                    <a:bodyPr/>
                    <a:lstStyle/>
                    <a:p>
                      <a:r>
                        <a:rPr lang="en-GB" sz="1100" dirty="0"/>
                        <a:t>Mollie – Showing excellent </a:t>
                      </a:r>
                      <a:r>
                        <a:rPr lang="en-GB" sz="1100" b="1" dirty="0"/>
                        <a:t>Endeavour </a:t>
                      </a:r>
                      <a:r>
                        <a:rPr lang="en-GB" sz="1100" dirty="0"/>
                        <a:t>in the mock SATS this week. You have a really positive</a:t>
                      </a:r>
                      <a:r>
                        <a:rPr lang="en-GB" sz="1100" baseline="0" dirty="0"/>
                        <a:t> attitude and are making good progress.</a:t>
                      </a:r>
                      <a:endParaRPr lang="en-GB" sz="1100" dirty="0"/>
                    </a:p>
                  </a:txBody>
                  <a:tcPr/>
                </a:tc>
                <a:tc>
                  <a:txBody>
                    <a:bodyPr/>
                    <a:lstStyle/>
                    <a:p>
                      <a:r>
                        <a:rPr lang="en-GB" sz="1100" dirty="0"/>
                        <a:t>Jaiden – Showing a positive attitude to learning especially in Reading.</a:t>
                      </a:r>
                      <a:r>
                        <a:rPr lang="en-GB" sz="1100" baseline="0" dirty="0"/>
                        <a:t> </a:t>
                      </a:r>
                      <a:endParaRPr lang="en-GB" sz="1100" dirty="0"/>
                    </a:p>
                  </a:txBody>
                  <a:tcPr/>
                </a:tc>
                <a:extLst>
                  <a:ext uri="{0D108BD9-81ED-4DB2-BD59-A6C34878D82A}">
                    <a16:rowId xmlns:a16="http://schemas.microsoft.com/office/drawing/2014/main" val="2858073695"/>
                  </a:ext>
                </a:extLst>
              </a:tr>
              <a:tr h="634381">
                <a:tc>
                  <a:txBody>
                    <a:bodyPr/>
                    <a:lstStyle/>
                    <a:p>
                      <a:r>
                        <a:rPr lang="en-GB" sz="1100" dirty="0"/>
                        <a:t>M</a:t>
                      </a:r>
                    </a:p>
                  </a:txBody>
                  <a:tcPr/>
                </a:tc>
                <a:tc>
                  <a:txBody>
                    <a:bodyPr/>
                    <a:lstStyle/>
                    <a:p>
                      <a:r>
                        <a:rPr lang="en-GB" sz="1100" dirty="0"/>
                        <a:t>Evelyn-Lilly – </a:t>
                      </a:r>
                      <a:r>
                        <a:rPr lang="en-GB" sz="1100" b="1" dirty="0"/>
                        <a:t>Aspiration</a:t>
                      </a:r>
                      <a:r>
                        <a:rPr lang="en-GB" sz="1100" dirty="0"/>
                        <a:t> – finding a topic that interested her and researching it at home. </a:t>
                      </a:r>
                    </a:p>
                  </a:txBody>
                  <a:tcPr/>
                </a:tc>
                <a:tc>
                  <a:txBody>
                    <a:bodyPr/>
                    <a:lstStyle/>
                    <a:p>
                      <a:r>
                        <a:rPr lang="en-GB" sz="1100" dirty="0"/>
                        <a:t>Olivia – </a:t>
                      </a:r>
                      <a:r>
                        <a:rPr lang="en-GB" sz="1100" b="1" dirty="0"/>
                        <a:t>Resilience</a:t>
                      </a:r>
                      <a:r>
                        <a:rPr lang="en-GB" sz="1100" dirty="0"/>
                        <a:t> in her Maths</a:t>
                      </a:r>
                      <a:r>
                        <a:rPr lang="en-GB" sz="1100" baseline="0" dirty="0"/>
                        <a:t> learning. Olivia is turning into a fraction superstar! </a:t>
                      </a:r>
                      <a:endParaRPr lang="en-GB" sz="1100" dirty="0"/>
                    </a:p>
                  </a:txBody>
                  <a:tcPr/>
                </a:tc>
                <a:extLst>
                  <a:ext uri="{0D108BD9-81ED-4DB2-BD59-A6C34878D82A}">
                    <a16:rowId xmlns:a16="http://schemas.microsoft.com/office/drawing/2014/main" val="2285487600"/>
                  </a:ext>
                </a:extLst>
              </a:tr>
              <a:tr h="922532">
                <a:tc>
                  <a:txBody>
                    <a:bodyPr/>
                    <a:lstStyle/>
                    <a:p>
                      <a:r>
                        <a:rPr lang="en-GB" sz="1200" dirty="0"/>
                        <a:t>N</a:t>
                      </a:r>
                    </a:p>
                  </a:txBody>
                  <a:tcPr/>
                </a:tc>
                <a:tc gridSpan="2">
                  <a:txBody>
                    <a:bodyPr/>
                    <a:lstStyle/>
                    <a:p>
                      <a:r>
                        <a:rPr lang="en-GB" sz="1100" dirty="0" err="1"/>
                        <a:t>Harlie</a:t>
                      </a:r>
                      <a:r>
                        <a:rPr lang="en-GB" sz="1100" dirty="0"/>
                        <a:t> – </a:t>
                      </a:r>
                      <a:r>
                        <a:rPr lang="en-GB" sz="1100" b="1" dirty="0"/>
                        <a:t>Teamwork</a:t>
                      </a:r>
                      <a:r>
                        <a:rPr lang="en-GB" sz="1100" dirty="0"/>
                        <a:t> – </a:t>
                      </a:r>
                      <a:r>
                        <a:rPr lang="en-GB" sz="1100" dirty="0" err="1"/>
                        <a:t>Harlie</a:t>
                      </a:r>
                      <a:r>
                        <a:rPr lang="en-GB" sz="1100" baseline="0" dirty="0"/>
                        <a:t> has really become part of the class and is developing some great friendships, showing a very caring side. </a:t>
                      </a:r>
                      <a:endParaRPr lang="en-GB" sz="1100" dirty="0"/>
                    </a:p>
                  </a:txBody>
                  <a:tcPr/>
                </a:tc>
                <a:tc hMerge="1">
                  <a:txBody>
                    <a:bodyPr/>
                    <a:lstStyle/>
                    <a:p>
                      <a:endParaRPr lang="en-GB" sz="1100" dirty="0"/>
                    </a:p>
                  </a:txBody>
                  <a:tcPr/>
                </a:tc>
                <a:extLst>
                  <a:ext uri="{0D108BD9-81ED-4DB2-BD59-A6C34878D82A}">
                    <a16:rowId xmlns:a16="http://schemas.microsoft.com/office/drawing/2014/main" val="1760970993"/>
                  </a:ext>
                </a:extLst>
              </a:tr>
            </a:tbl>
          </a:graphicData>
        </a:graphic>
      </p:graphicFrame>
    </p:spTree>
    <p:extLst>
      <p:ext uri="{BB962C8B-B14F-4D97-AF65-F5344CB8AC3E}">
        <p14:creationId xmlns:p14="http://schemas.microsoft.com/office/powerpoint/2010/main" val="2558599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A2464"/>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B50CDD0-597C-6649-A39C-F1FB6ABD1F1B}"/>
              </a:ext>
            </a:extLst>
          </p:cNvPr>
          <p:cNvSpPr/>
          <p:nvPr/>
        </p:nvSpPr>
        <p:spPr>
          <a:xfrm>
            <a:off x="-1" y="312739"/>
            <a:ext cx="541845" cy="10379074"/>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3872437" y="2246391"/>
            <a:ext cx="3128462" cy="1569660"/>
          </a:xfrm>
          <a:prstGeom prst="rect">
            <a:avLst/>
          </a:prstGeom>
          <a:noFill/>
        </p:spPr>
        <p:txBody>
          <a:bodyPr wrap="square" rtlCol="0">
            <a:spAutoFit/>
          </a:bodyPr>
          <a:lstStyle/>
          <a:p>
            <a:endParaRPr lang="en-GB" sz="1200" b="1" u="sng" dirty="0"/>
          </a:p>
          <a:p>
            <a:endParaRPr lang="en-GB" sz="1200" b="1" u="sng" dirty="0"/>
          </a:p>
          <a:p>
            <a:endParaRPr lang="en-GB" sz="1200" b="1" u="sng" dirty="0"/>
          </a:p>
          <a:p>
            <a:endParaRPr lang="en-GB" sz="1200" b="1" u="sng" dirty="0"/>
          </a:p>
          <a:p>
            <a:endParaRPr lang="en-GB" sz="1200" b="1" u="sng" dirty="0"/>
          </a:p>
          <a:p>
            <a:endParaRPr lang="en-GB" sz="1200" b="1" u="sng" dirty="0"/>
          </a:p>
          <a:p>
            <a:endParaRPr lang="en-GB" sz="1200" b="1" u="sng" dirty="0"/>
          </a:p>
          <a:p>
            <a:r>
              <a:rPr lang="en-GB" sz="1200" b="1" u="sng" dirty="0"/>
              <a:t> </a:t>
            </a:r>
          </a:p>
        </p:txBody>
      </p:sp>
      <p:sp>
        <p:nvSpPr>
          <p:cNvPr id="6" name="AutoShape 2" descr="Image.jpe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AutoShape 2" descr="Why Queen Elizabeth Had Never Visited Gree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Rectangle 7"/>
          <p:cNvSpPr/>
          <p:nvPr/>
        </p:nvSpPr>
        <p:spPr>
          <a:xfrm>
            <a:off x="541844" y="2221801"/>
            <a:ext cx="6347339" cy="1369606"/>
          </a:xfrm>
          <a:prstGeom prst="rect">
            <a:avLst/>
          </a:prstGeom>
        </p:spPr>
        <p:txBody>
          <a:bodyPr wrap="square">
            <a:spAutoFit/>
          </a:bodyPr>
          <a:lstStyle/>
          <a:p>
            <a:endParaRPr lang="en-US" sz="1300" dirty="0"/>
          </a:p>
          <a:p>
            <a:endParaRPr lang="en-US" sz="1300" dirty="0"/>
          </a:p>
          <a:p>
            <a:endParaRPr lang="en-US" sz="1300" dirty="0"/>
          </a:p>
          <a:p>
            <a:endParaRPr lang="en-US" sz="1300" dirty="0"/>
          </a:p>
          <a:p>
            <a:endParaRPr lang="en-US" sz="1300" dirty="0"/>
          </a:p>
          <a:p>
            <a:r>
              <a:rPr lang="en-US" dirty="0"/>
              <a:t> </a:t>
            </a:r>
          </a:p>
        </p:txBody>
      </p:sp>
      <p:sp>
        <p:nvSpPr>
          <p:cNvPr id="16" name="Rectangle 15">
            <a:extLst>
              <a:ext uri="{FF2B5EF4-FFF2-40B4-BE49-F238E27FC236}">
                <a16:creationId xmlns:a16="http://schemas.microsoft.com/office/drawing/2014/main" id="{5B50CDD0-597C-6649-A39C-F1FB6ABD1F1B}"/>
              </a:ext>
            </a:extLst>
          </p:cNvPr>
          <p:cNvSpPr/>
          <p:nvPr/>
        </p:nvSpPr>
        <p:spPr>
          <a:xfrm>
            <a:off x="0" y="-1"/>
            <a:ext cx="7559675" cy="675537"/>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Dates for the Diary </a:t>
            </a:r>
          </a:p>
        </p:txBody>
      </p:sp>
      <p:graphicFrame>
        <p:nvGraphicFramePr>
          <p:cNvPr id="13" name="Table 12"/>
          <p:cNvGraphicFramePr>
            <a:graphicFrameLocks noGrp="1"/>
          </p:cNvGraphicFramePr>
          <p:nvPr>
            <p:extLst>
              <p:ext uri="{D42A27DB-BD31-4B8C-83A1-F6EECF244321}">
                <p14:modId xmlns:p14="http://schemas.microsoft.com/office/powerpoint/2010/main" val="1396542402"/>
              </p:ext>
            </p:extLst>
          </p:nvPr>
        </p:nvGraphicFramePr>
        <p:xfrm>
          <a:off x="649145" y="690846"/>
          <a:ext cx="6446583" cy="9553291"/>
        </p:xfrm>
        <a:graphic>
          <a:graphicData uri="http://schemas.openxmlformats.org/drawingml/2006/table">
            <a:tbl>
              <a:tblPr firstRow="1" bandRow="1">
                <a:tableStyleId>{21E4AEA4-8DFA-4A89-87EB-49C32662AFE0}</a:tableStyleId>
              </a:tblPr>
              <a:tblGrid>
                <a:gridCol w="2699173">
                  <a:extLst>
                    <a:ext uri="{9D8B030D-6E8A-4147-A177-3AD203B41FA5}">
                      <a16:colId xmlns:a16="http://schemas.microsoft.com/office/drawing/2014/main" val="336721605"/>
                    </a:ext>
                  </a:extLst>
                </a:gridCol>
                <a:gridCol w="3747410">
                  <a:extLst>
                    <a:ext uri="{9D8B030D-6E8A-4147-A177-3AD203B41FA5}">
                      <a16:colId xmlns:a16="http://schemas.microsoft.com/office/drawing/2014/main" val="3479800910"/>
                    </a:ext>
                  </a:extLst>
                </a:gridCol>
              </a:tblGrid>
              <a:tr h="480180">
                <a:tc>
                  <a:txBody>
                    <a:bodyPr/>
                    <a:lstStyle/>
                    <a:p>
                      <a:pPr algn="ctr"/>
                      <a:r>
                        <a:rPr lang="en-GB" sz="1800" u="sng" dirty="0"/>
                        <a:t>Date:</a:t>
                      </a:r>
                    </a:p>
                  </a:txBody>
                  <a:tcPr/>
                </a:tc>
                <a:tc>
                  <a:txBody>
                    <a:bodyPr/>
                    <a:lstStyle/>
                    <a:p>
                      <a:pPr algn="ctr"/>
                      <a:r>
                        <a:rPr lang="en-GB" sz="1800" u="sng" dirty="0"/>
                        <a:t>Event:</a:t>
                      </a:r>
                    </a:p>
                  </a:txBody>
                  <a:tcPr/>
                </a:tc>
                <a:extLst>
                  <a:ext uri="{0D108BD9-81ED-4DB2-BD59-A6C34878D82A}">
                    <a16:rowId xmlns:a16="http://schemas.microsoft.com/office/drawing/2014/main" val="2566873879"/>
                  </a:ext>
                </a:extLst>
              </a:tr>
              <a:tr h="411555">
                <a:tc>
                  <a:txBody>
                    <a:bodyPr/>
                    <a:lstStyle/>
                    <a:p>
                      <a:pPr algn="ctr"/>
                      <a:r>
                        <a:rPr lang="en-GB" sz="1400" dirty="0">
                          <a:latin typeface="+mn-lt"/>
                        </a:rPr>
                        <a:t>4</a:t>
                      </a:r>
                      <a:r>
                        <a:rPr lang="en-GB" sz="1400" baseline="30000" dirty="0">
                          <a:latin typeface="+mn-lt"/>
                        </a:rPr>
                        <a:t>th</a:t>
                      </a:r>
                      <a:r>
                        <a:rPr lang="en-GB" sz="1400" dirty="0">
                          <a:latin typeface="+mn-lt"/>
                        </a:rPr>
                        <a:t> December</a:t>
                      </a:r>
                    </a:p>
                  </a:txBody>
                  <a:tcPr/>
                </a:tc>
                <a:tc>
                  <a:txBody>
                    <a:bodyPr/>
                    <a:lstStyle/>
                    <a:p>
                      <a:pPr algn="ctr"/>
                      <a:r>
                        <a:rPr lang="en-GB" sz="1400" dirty="0">
                          <a:latin typeface="+mn-lt"/>
                        </a:rPr>
                        <a:t>Student Flu Vaccinations </a:t>
                      </a:r>
                    </a:p>
                  </a:txBody>
                  <a:tcPr/>
                </a:tc>
                <a:extLst>
                  <a:ext uri="{0D108BD9-81ED-4DB2-BD59-A6C34878D82A}">
                    <a16:rowId xmlns:a16="http://schemas.microsoft.com/office/drawing/2014/main" val="1666734947"/>
                  </a:ext>
                </a:extLst>
              </a:tr>
              <a:tr h="411555">
                <a:tc>
                  <a:txBody>
                    <a:bodyPr/>
                    <a:lstStyle/>
                    <a:p>
                      <a:pPr algn="ctr"/>
                      <a:r>
                        <a:rPr lang="en-GB" sz="1400" dirty="0">
                          <a:latin typeface="+mn-lt"/>
                        </a:rPr>
                        <a:t>6</a:t>
                      </a:r>
                      <a:r>
                        <a:rPr lang="en-GB" sz="1400" baseline="30000" dirty="0">
                          <a:latin typeface="+mn-lt"/>
                        </a:rPr>
                        <a:t>th</a:t>
                      </a:r>
                      <a:r>
                        <a:rPr lang="en-GB" sz="1400" dirty="0">
                          <a:latin typeface="+mn-lt"/>
                        </a:rPr>
                        <a:t> December</a:t>
                      </a:r>
                    </a:p>
                  </a:txBody>
                  <a:tcPr/>
                </a:tc>
                <a:tc>
                  <a:txBody>
                    <a:bodyPr/>
                    <a:lstStyle/>
                    <a:p>
                      <a:pPr algn="ctr"/>
                      <a:r>
                        <a:rPr lang="en-GB" sz="1400" dirty="0">
                          <a:latin typeface="+mn-lt"/>
                        </a:rPr>
                        <a:t>RE session with Parents (2pm)</a:t>
                      </a:r>
                    </a:p>
                  </a:txBody>
                  <a:tcPr/>
                </a:tc>
                <a:extLst>
                  <a:ext uri="{0D108BD9-81ED-4DB2-BD59-A6C34878D82A}">
                    <a16:rowId xmlns:a16="http://schemas.microsoft.com/office/drawing/2014/main" val="468468330"/>
                  </a:ext>
                </a:extLst>
              </a:tr>
              <a:tr h="411555">
                <a:tc>
                  <a:txBody>
                    <a:bodyPr/>
                    <a:lstStyle/>
                    <a:p>
                      <a:pPr algn="ctr"/>
                      <a:r>
                        <a:rPr lang="en-GB" sz="1400" baseline="30000" dirty="0">
                          <a:latin typeface="+mn-lt"/>
                        </a:rPr>
                        <a:t>8th</a:t>
                      </a:r>
                      <a:r>
                        <a:rPr lang="en-GB" sz="1400" dirty="0">
                          <a:latin typeface="+mn-lt"/>
                        </a:rPr>
                        <a:t> December</a:t>
                      </a:r>
                    </a:p>
                  </a:txBody>
                  <a:tcPr/>
                </a:tc>
                <a:tc>
                  <a:txBody>
                    <a:bodyPr/>
                    <a:lstStyle/>
                    <a:p>
                      <a:pPr algn="ctr"/>
                      <a:r>
                        <a:rPr lang="en-GB" sz="1400" dirty="0">
                          <a:latin typeface="+mn-lt"/>
                        </a:rPr>
                        <a:t>Christmas Jumper Day</a:t>
                      </a:r>
                    </a:p>
                  </a:txBody>
                  <a:tcPr/>
                </a:tc>
                <a:extLst>
                  <a:ext uri="{0D108BD9-81ED-4DB2-BD59-A6C34878D82A}">
                    <a16:rowId xmlns:a16="http://schemas.microsoft.com/office/drawing/2014/main" val="3976217661"/>
                  </a:ext>
                </a:extLst>
              </a:tr>
              <a:tr h="411555">
                <a:tc>
                  <a:txBody>
                    <a:bodyPr/>
                    <a:lstStyle/>
                    <a:p>
                      <a:pPr algn="ctr"/>
                      <a:r>
                        <a:rPr lang="en-GB" sz="1400" dirty="0">
                          <a:latin typeface="+mn-lt"/>
                        </a:rPr>
                        <a:t>11</a:t>
                      </a:r>
                      <a:r>
                        <a:rPr lang="en-GB" sz="1400" baseline="30000" dirty="0">
                          <a:latin typeface="+mn-lt"/>
                        </a:rPr>
                        <a:t>th</a:t>
                      </a:r>
                      <a:r>
                        <a:rPr lang="en-GB" sz="1400" dirty="0">
                          <a:latin typeface="+mn-lt"/>
                        </a:rPr>
                        <a:t> December</a:t>
                      </a:r>
                    </a:p>
                  </a:txBody>
                  <a:tcPr/>
                </a:tc>
                <a:tc>
                  <a:txBody>
                    <a:bodyPr/>
                    <a:lstStyle/>
                    <a:p>
                      <a:pPr algn="ctr"/>
                      <a:r>
                        <a:rPr lang="en-GB" sz="1400" dirty="0">
                          <a:latin typeface="+mn-lt"/>
                        </a:rPr>
                        <a:t>Phonics</a:t>
                      </a:r>
                      <a:r>
                        <a:rPr lang="en-GB" sz="1400" baseline="0" dirty="0">
                          <a:latin typeface="+mn-lt"/>
                        </a:rPr>
                        <a:t> with Parents</a:t>
                      </a:r>
                      <a:endParaRPr lang="en-GB" sz="1400" dirty="0">
                        <a:latin typeface="+mn-lt"/>
                      </a:endParaRPr>
                    </a:p>
                  </a:txBody>
                  <a:tcPr/>
                </a:tc>
                <a:extLst>
                  <a:ext uri="{0D108BD9-81ED-4DB2-BD59-A6C34878D82A}">
                    <a16:rowId xmlns:a16="http://schemas.microsoft.com/office/drawing/2014/main" val="3304918635"/>
                  </a:ext>
                </a:extLst>
              </a:tr>
              <a:tr h="411555">
                <a:tc>
                  <a:txBody>
                    <a:bodyPr/>
                    <a:lstStyle/>
                    <a:p>
                      <a:pPr algn="ctr"/>
                      <a:r>
                        <a:rPr lang="en-GB" sz="1400" dirty="0">
                          <a:latin typeface="+mn-lt"/>
                        </a:rPr>
                        <a:t>14</a:t>
                      </a:r>
                      <a:r>
                        <a:rPr lang="en-GB" sz="1400" baseline="30000" dirty="0">
                          <a:latin typeface="+mn-lt"/>
                        </a:rPr>
                        <a:t>th</a:t>
                      </a:r>
                      <a:r>
                        <a:rPr lang="en-GB" sz="1400" dirty="0">
                          <a:latin typeface="+mn-lt"/>
                        </a:rPr>
                        <a:t> December</a:t>
                      </a:r>
                    </a:p>
                  </a:txBody>
                  <a:tcPr/>
                </a:tc>
                <a:tc>
                  <a:txBody>
                    <a:bodyPr/>
                    <a:lstStyle/>
                    <a:p>
                      <a:pPr algn="ctr"/>
                      <a:r>
                        <a:rPr lang="en-GB" sz="1400" dirty="0">
                          <a:latin typeface="+mn-lt"/>
                        </a:rPr>
                        <a:t>Christmas Fayre</a:t>
                      </a:r>
                    </a:p>
                  </a:txBody>
                  <a:tcPr/>
                </a:tc>
                <a:extLst>
                  <a:ext uri="{0D108BD9-81ED-4DB2-BD59-A6C34878D82A}">
                    <a16:rowId xmlns:a16="http://schemas.microsoft.com/office/drawing/2014/main" val="1504859615"/>
                  </a:ext>
                </a:extLst>
              </a:tr>
              <a:tr h="411555">
                <a:tc>
                  <a:txBody>
                    <a:bodyPr/>
                    <a:lstStyle/>
                    <a:p>
                      <a:pPr algn="ctr"/>
                      <a:r>
                        <a:rPr lang="en-GB" sz="1400" dirty="0">
                          <a:latin typeface="+mn-lt"/>
                        </a:rPr>
                        <a:t>19</a:t>
                      </a:r>
                      <a:r>
                        <a:rPr lang="en-GB" sz="1400" baseline="30000" dirty="0">
                          <a:latin typeface="+mn-lt"/>
                        </a:rPr>
                        <a:t>th</a:t>
                      </a:r>
                      <a:r>
                        <a:rPr lang="en-GB" sz="1400" dirty="0">
                          <a:latin typeface="+mn-lt"/>
                        </a:rPr>
                        <a:t>,</a:t>
                      </a:r>
                      <a:r>
                        <a:rPr lang="en-GB" sz="1400" baseline="0" dirty="0">
                          <a:latin typeface="+mn-lt"/>
                        </a:rPr>
                        <a:t> 20</a:t>
                      </a:r>
                      <a:r>
                        <a:rPr lang="en-GB" sz="1400" baseline="30000" dirty="0">
                          <a:latin typeface="+mn-lt"/>
                        </a:rPr>
                        <a:t>th</a:t>
                      </a:r>
                      <a:r>
                        <a:rPr lang="en-GB" sz="1400" baseline="0" dirty="0">
                          <a:latin typeface="+mn-lt"/>
                        </a:rPr>
                        <a:t>, 21</a:t>
                      </a:r>
                      <a:r>
                        <a:rPr lang="en-GB" sz="1400" baseline="30000" dirty="0">
                          <a:latin typeface="+mn-lt"/>
                        </a:rPr>
                        <a:t>st</a:t>
                      </a:r>
                      <a:r>
                        <a:rPr lang="en-GB" sz="1400" baseline="0" dirty="0">
                          <a:latin typeface="+mn-lt"/>
                        </a:rPr>
                        <a:t> December </a:t>
                      </a:r>
                      <a:endParaRPr lang="en-GB" sz="1400" dirty="0">
                        <a:latin typeface="+mn-lt"/>
                      </a:endParaRPr>
                    </a:p>
                  </a:txBody>
                  <a:tcPr/>
                </a:tc>
                <a:tc>
                  <a:txBody>
                    <a:bodyPr/>
                    <a:lstStyle/>
                    <a:p>
                      <a:pPr algn="ctr"/>
                      <a:r>
                        <a:rPr lang="en-GB" sz="1400" dirty="0">
                          <a:latin typeface="+mn-lt"/>
                        </a:rPr>
                        <a:t>Christmas</a:t>
                      </a:r>
                      <a:r>
                        <a:rPr lang="en-GB" sz="1400" baseline="0" dirty="0">
                          <a:latin typeface="+mn-lt"/>
                        </a:rPr>
                        <a:t> Concerts</a:t>
                      </a:r>
                      <a:endParaRPr lang="en-GB" sz="1400" dirty="0">
                        <a:latin typeface="+mn-lt"/>
                      </a:endParaRPr>
                    </a:p>
                  </a:txBody>
                  <a:tcPr/>
                </a:tc>
                <a:extLst>
                  <a:ext uri="{0D108BD9-81ED-4DB2-BD59-A6C34878D82A}">
                    <a16:rowId xmlns:a16="http://schemas.microsoft.com/office/drawing/2014/main" val="1504790927"/>
                  </a:ext>
                </a:extLst>
              </a:tr>
              <a:tr h="411555">
                <a:tc>
                  <a:txBody>
                    <a:bodyPr/>
                    <a:lstStyle/>
                    <a:p>
                      <a:pPr algn="ctr"/>
                      <a:r>
                        <a:rPr lang="en-GB" sz="1400" dirty="0">
                          <a:latin typeface="+mn-lt"/>
                        </a:rPr>
                        <a:t>22</a:t>
                      </a:r>
                      <a:r>
                        <a:rPr lang="en-GB" sz="1400" baseline="30000" dirty="0">
                          <a:latin typeface="+mn-lt"/>
                        </a:rPr>
                        <a:t>nd</a:t>
                      </a:r>
                      <a:r>
                        <a:rPr lang="en-GB" sz="1400" dirty="0">
                          <a:latin typeface="+mn-lt"/>
                        </a:rPr>
                        <a:t> December</a:t>
                      </a:r>
                    </a:p>
                  </a:txBody>
                  <a:tcPr/>
                </a:tc>
                <a:tc>
                  <a:txBody>
                    <a:bodyPr/>
                    <a:lstStyle/>
                    <a:p>
                      <a:pPr algn="ctr"/>
                      <a:r>
                        <a:rPr lang="en-GB" sz="1400" dirty="0">
                          <a:latin typeface="+mn-lt"/>
                        </a:rPr>
                        <a:t>Christmas Craft Afternoon</a:t>
                      </a:r>
                    </a:p>
                  </a:txBody>
                  <a:tcPr/>
                </a:tc>
                <a:extLst>
                  <a:ext uri="{0D108BD9-81ED-4DB2-BD59-A6C34878D82A}">
                    <a16:rowId xmlns:a16="http://schemas.microsoft.com/office/drawing/2014/main" val="2300231338"/>
                  </a:ext>
                </a:extLst>
              </a:tr>
              <a:tr h="699642">
                <a:tc>
                  <a:txBody>
                    <a:bodyPr/>
                    <a:lstStyle/>
                    <a:p>
                      <a:pPr algn="ctr"/>
                      <a:r>
                        <a:rPr lang="en-GB" sz="1400" dirty="0">
                          <a:latin typeface="+mn-lt"/>
                        </a:rPr>
                        <a:t>25</a:t>
                      </a:r>
                      <a:r>
                        <a:rPr lang="en-GB" sz="1400" baseline="30000" dirty="0">
                          <a:latin typeface="+mn-lt"/>
                        </a:rPr>
                        <a:t>th</a:t>
                      </a:r>
                      <a:r>
                        <a:rPr lang="en-GB" sz="1400" dirty="0">
                          <a:latin typeface="+mn-lt"/>
                        </a:rPr>
                        <a:t> December</a:t>
                      </a:r>
                      <a:r>
                        <a:rPr lang="en-GB" sz="1400" baseline="0" dirty="0">
                          <a:latin typeface="+mn-lt"/>
                        </a:rPr>
                        <a:t> – 5</a:t>
                      </a:r>
                      <a:r>
                        <a:rPr lang="en-GB" sz="1400" baseline="30000" dirty="0">
                          <a:latin typeface="+mn-lt"/>
                        </a:rPr>
                        <a:t>th</a:t>
                      </a:r>
                      <a:r>
                        <a:rPr lang="en-GB" sz="1400" baseline="0" dirty="0">
                          <a:latin typeface="+mn-lt"/>
                        </a:rPr>
                        <a:t> January 2024</a:t>
                      </a:r>
                    </a:p>
                    <a:p>
                      <a:pPr algn="ctr"/>
                      <a:r>
                        <a:rPr lang="en-GB" sz="1400" baseline="0" dirty="0">
                          <a:latin typeface="+mn-lt"/>
                        </a:rPr>
                        <a:t>8</a:t>
                      </a:r>
                      <a:r>
                        <a:rPr lang="en-GB" sz="1400" baseline="30000" dirty="0">
                          <a:latin typeface="+mn-lt"/>
                        </a:rPr>
                        <a:t>th</a:t>
                      </a:r>
                      <a:r>
                        <a:rPr lang="en-GB" sz="1400" baseline="0" dirty="0">
                          <a:latin typeface="+mn-lt"/>
                        </a:rPr>
                        <a:t> January</a:t>
                      </a:r>
                      <a:endParaRPr lang="en-GB" sz="1400" dirty="0">
                        <a:latin typeface="+mn-lt"/>
                      </a:endParaRPr>
                    </a:p>
                  </a:txBody>
                  <a:tcPr/>
                </a:tc>
                <a:tc>
                  <a:txBody>
                    <a:bodyPr/>
                    <a:lstStyle/>
                    <a:p>
                      <a:pPr algn="ctr"/>
                      <a:r>
                        <a:rPr lang="en-GB" sz="1400" dirty="0">
                          <a:latin typeface="+mn-lt"/>
                        </a:rPr>
                        <a:t>Christmas</a:t>
                      </a:r>
                      <a:r>
                        <a:rPr lang="en-GB" sz="1400" baseline="0" dirty="0">
                          <a:latin typeface="+mn-lt"/>
                        </a:rPr>
                        <a:t> Holidays</a:t>
                      </a:r>
                    </a:p>
                    <a:p>
                      <a:pPr algn="ctr"/>
                      <a:r>
                        <a:rPr lang="en-GB" sz="1400" baseline="0" dirty="0">
                          <a:latin typeface="+mn-lt"/>
                        </a:rPr>
                        <a:t>INSET day – school closed</a:t>
                      </a:r>
                      <a:endParaRPr lang="en-GB" sz="1400" dirty="0">
                        <a:latin typeface="+mn-lt"/>
                      </a:endParaRPr>
                    </a:p>
                  </a:txBody>
                  <a:tcPr/>
                </a:tc>
                <a:extLst>
                  <a:ext uri="{0D108BD9-81ED-4DB2-BD59-A6C34878D82A}">
                    <a16:rowId xmlns:a16="http://schemas.microsoft.com/office/drawing/2014/main" val="1101739569"/>
                  </a:ext>
                </a:extLst>
              </a:tr>
              <a:tr h="413974">
                <a:tc>
                  <a:txBody>
                    <a:bodyPr/>
                    <a:lstStyle/>
                    <a:p>
                      <a:pPr algn="ctr"/>
                      <a:r>
                        <a:rPr lang="en-GB" sz="1400" dirty="0">
                          <a:latin typeface="+mn-lt"/>
                        </a:rPr>
                        <a:t>9th January 2024</a:t>
                      </a:r>
                      <a:r>
                        <a:rPr lang="en-GB" sz="1400" baseline="0" dirty="0">
                          <a:latin typeface="+mn-lt"/>
                        </a:rPr>
                        <a:t> </a:t>
                      </a:r>
                      <a:endParaRPr lang="en-GB" sz="1400" dirty="0">
                        <a:latin typeface="+mn-lt"/>
                      </a:endParaRPr>
                    </a:p>
                  </a:txBody>
                  <a:tcPr/>
                </a:tc>
                <a:tc>
                  <a:txBody>
                    <a:bodyPr/>
                    <a:lstStyle/>
                    <a:p>
                      <a:pPr algn="ctr"/>
                      <a:r>
                        <a:rPr lang="en-GB" sz="1400" dirty="0">
                          <a:latin typeface="+mn-lt"/>
                        </a:rPr>
                        <a:t>School Reopens to children</a:t>
                      </a:r>
                    </a:p>
                  </a:txBody>
                  <a:tcPr/>
                </a:tc>
                <a:extLst>
                  <a:ext uri="{0D108BD9-81ED-4DB2-BD59-A6C34878D82A}">
                    <a16:rowId xmlns:a16="http://schemas.microsoft.com/office/drawing/2014/main" val="1636474056"/>
                  </a:ext>
                </a:extLst>
              </a:tr>
              <a:tr h="413974">
                <a:tc>
                  <a:txBody>
                    <a:bodyPr/>
                    <a:lstStyle/>
                    <a:p>
                      <a:pPr algn="ctr"/>
                      <a:r>
                        <a:rPr lang="en-GB" sz="1400" dirty="0">
                          <a:latin typeface="+mn-lt"/>
                        </a:rPr>
                        <a:t>12</a:t>
                      </a:r>
                      <a:r>
                        <a:rPr lang="en-GB" sz="1400" baseline="30000" dirty="0">
                          <a:latin typeface="+mn-lt"/>
                        </a:rPr>
                        <a:t>th</a:t>
                      </a:r>
                      <a:r>
                        <a:rPr lang="en-GB" sz="1400" dirty="0">
                          <a:latin typeface="+mn-lt"/>
                        </a:rPr>
                        <a:t> January 2023</a:t>
                      </a:r>
                    </a:p>
                  </a:txBody>
                  <a:tcPr/>
                </a:tc>
                <a:tc>
                  <a:txBody>
                    <a:bodyPr/>
                    <a:lstStyle/>
                    <a:p>
                      <a:pPr algn="ctr"/>
                      <a:r>
                        <a:rPr lang="en-GB" sz="1400" baseline="0" dirty="0">
                          <a:latin typeface="+mn-lt"/>
                        </a:rPr>
                        <a:t>Additional individual photo session</a:t>
                      </a:r>
                      <a:endParaRPr lang="en-GB" sz="1400" dirty="0">
                        <a:latin typeface="+mn-lt"/>
                      </a:endParaRPr>
                    </a:p>
                  </a:txBody>
                  <a:tcPr/>
                </a:tc>
                <a:extLst>
                  <a:ext uri="{0D108BD9-81ED-4DB2-BD59-A6C34878D82A}">
                    <a16:rowId xmlns:a16="http://schemas.microsoft.com/office/drawing/2014/main" val="980297954"/>
                  </a:ext>
                </a:extLst>
              </a:tr>
              <a:tr h="435763">
                <a:tc>
                  <a:txBody>
                    <a:bodyPr/>
                    <a:lstStyle/>
                    <a:p>
                      <a:pPr algn="ctr"/>
                      <a:r>
                        <a:rPr lang="en-GB" sz="1400" dirty="0">
                          <a:latin typeface="+mn-lt"/>
                        </a:rPr>
                        <a:t>12</a:t>
                      </a:r>
                      <a:r>
                        <a:rPr lang="en-GB" sz="1400" baseline="30000" dirty="0">
                          <a:latin typeface="+mn-lt"/>
                        </a:rPr>
                        <a:t>th</a:t>
                      </a:r>
                      <a:r>
                        <a:rPr lang="en-GB" sz="1400" dirty="0">
                          <a:latin typeface="+mn-lt"/>
                        </a:rPr>
                        <a:t> – 16</a:t>
                      </a:r>
                      <a:r>
                        <a:rPr lang="en-GB" sz="1400" baseline="30000" dirty="0">
                          <a:latin typeface="+mn-lt"/>
                        </a:rPr>
                        <a:t>th</a:t>
                      </a:r>
                      <a:r>
                        <a:rPr lang="en-GB" sz="1400" dirty="0">
                          <a:latin typeface="+mn-lt"/>
                        </a:rPr>
                        <a:t> February 2024 </a:t>
                      </a:r>
                    </a:p>
                  </a:txBody>
                  <a:tcPr/>
                </a:tc>
                <a:tc>
                  <a:txBody>
                    <a:bodyPr/>
                    <a:lstStyle/>
                    <a:p>
                      <a:pPr algn="ctr"/>
                      <a:r>
                        <a:rPr lang="en-GB" sz="1400" dirty="0">
                          <a:latin typeface="+mn-lt"/>
                        </a:rPr>
                        <a:t>Half term Holiday</a:t>
                      </a:r>
                    </a:p>
                  </a:txBody>
                  <a:tcPr/>
                </a:tc>
                <a:extLst>
                  <a:ext uri="{0D108BD9-81ED-4DB2-BD59-A6C34878D82A}">
                    <a16:rowId xmlns:a16="http://schemas.microsoft.com/office/drawing/2014/main" val="1934329477"/>
                  </a:ext>
                </a:extLst>
              </a:tr>
              <a:tr h="417606">
                <a:tc>
                  <a:txBody>
                    <a:bodyPr/>
                    <a:lstStyle/>
                    <a:p>
                      <a:pPr algn="ctr"/>
                      <a:r>
                        <a:rPr lang="en-GB" sz="1400" dirty="0">
                          <a:latin typeface="+mn-lt"/>
                        </a:rPr>
                        <a:t>19</a:t>
                      </a:r>
                      <a:r>
                        <a:rPr lang="en-GB" sz="1400" baseline="30000" dirty="0">
                          <a:latin typeface="+mn-lt"/>
                        </a:rPr>
                        <a:t>th</a:t>
                      </a:r>
                      <a:r>
                        <a:rPr lang="en-GB" sz="1400" dirty="0">
                          <a:latin typeface="+mn-lt"/>
                        </a:rPr>
                        <a:t> February 2024 </a:t>
                      </a:r>
                    </a:p>
                  </a:txBody>
                  <a:tcPr/>
                </a:tc>
                <a:tc>
                  <a:txBody>
                    <a:bodyPr/>
                    <a:lstStyle/>
                    <a:p>
                      <a:pPr algn="ctr"/>
                      <a:r>
                        <a:rPr lang="en-GB" sz="1400" dirty="0">
                          <a:latin typeface="+mn-lt"/>
                        </a:rPr>
                        <a:t>School Reopens for children</a:t>
                      </a:r>
                    </a:p>
                  </a:txBody>
                  <a:tcPr/>
                </a:tc>
                <a:extLst>
                  <a:ext uri="{0D108BD9-81ED-4DB2-BD59-A6C34878D82A}">
                    <a16:rowId xmlns:a16="http://schemas.microsoft.com/office/drawing/2014/main" val="2034919221"/>
                  </a:ext>
                </a:extLst>
              </a:tr>
              <a:tr h="417606">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GB" sz="1400" b="0" dirty="0">
                          <a:latin typeface="+mn-lt"/>
                        </a:rPr>
                        <a:t>19</a:t>
                      </a:r>
                      <a:r>
                        <a:rPr lang="en-GB" sz="1400" b="0" baseline="30000" dirty="0">
                          <a:latin typeface="+mn-lt"/>
                        </a:rPr>
                        <a:t>th</a:t>
                      </a:r>
                      <a:r>
                        <a:rPr lang="en-GB" sz="1400" b="0" dirty="0">
                          <a:latin typeface="+mn-lt"/>
                        </a:rPr>
                        <a:t> February 2024 </a:t>
                      </a:r>
                    </a:p>
                  </a:txBody>
                  <a:tcPr/>
                </a:tc>
                <a:tc>
                  <a:txBody>
                    <a:bodyPr/>
                    <a:lstStyle/>
                    <a:p>
                      <a:pPr algn="ctr"/>
                      <a:r>
                        <a:rPr lang="en-GB" sz="1400" b="0" dirty="0">
                          <a:latin typeface="+mn-lt"/>
                        </a:rPr>
                        <a:t>Young Voices</a:t>
                      </a:r>
                      <a:r>
                        <a:rPr lang="en-GB" sz="1400" b="0" baseline="0" dirty="0">
                          <a:latin typeface="+mn-lt"/>
                        </a:rPr>
                        <a:t> Trip for Year 5</a:t>
                      </a:r>
                      <a:endParaRPr lang="en-GB" sz="1400" b="0" dirty="0">
                        <a:latin typeface="+mn-lt"/>
                      </a:endParaRPr>
                    </a:p>
                  </a:txBody>
                  <a:tcPr/>
                </a:tc>
                <a:extLst>
                  <a:ext uri="{0D108BD9-81ED-4DB2-BD59-A6C34878D82A}">
                    <a16:rowId xmlns:a16="http://schemas.microsoft.com/office/drawing/2014/main" val="4114759446"/>
                  </a:ext>
                </a:extLst>
              </a:tr>
              <a:tr h="411555">
                <a:tc>
                  <a:txBody>
                    <a:bodyPr/>
                    <a:lstStyle/>
                    <a:p>
                      <a:pPr algn="ctr"/>
                      <a:r>
                        <a:rPr lang="en-GB" sz="1400" dirty="0">
                          <a:latin typeface="+mn-lt"/>
                        </a:rPr>
                        <a:t>29</a:t>
                      </a:r>
                      <a:r>
                        <a:rPr lang="en-GB" sz="1400" baseline="30000" dirty="0">
                          <a:latin typeface="+mn-lt"/>
                        </a:rPr>
                        <a:t>th</a:t>
                      </a:r>
                      <a:r>
                        <a:rPr lang="en-GB" sz="1400" dirty="0">
                          <a:latin typeface="+mn-lt"/>
                        </a:rPr>
                        <a:t> March – 12</a:t>
                      </a:r>
                      <a:r>
                        <a:rPr lang="en-GB" sz="1400" baseline="30000" dirty="0">
                          <a:latin typeface="+mn-lt"/>
                        </a:rPr>
                        <a:t>th</a:t>
                      </a:r>
                      <a:r>
                        <a:rPr lang="en-GB" sz="1400" dirty="0">
                          <a:latin typeface="+mn-lt"/>
                        </a:rPr>
                        <a:t> April 2024</a:t>
                      </a:r>
                    </a:p>
                  </a:txBody>
                  <a:tcPr/>
                </a:tc>
                <a:tc>
                  <a:txBody>
                    <a:bodyPr/>
                    <a:lstStyle/>
                    <a:p>
                      <a:pPr algn="ctr"/>
                      <a:r>
                        <a:rPr lang="en-GB" sz="1400" dirty="0">
                          <a:latin typeface="+mn-lt"/>
                        </a:rPr>
                        <a:t>Easter</a:t>
                      </a:r>
                      <a:r>
                        <a:rPr lang="en-GB" sz="1400" baseline="0" dirty="0">
                          <a:latin typeface="+mn-lt"/>
                        </a:rPr>
                        <a:t> Holidays </a:t>
                      </a:r>
                      <a:endParaRPr lang="en-GB" sz="1400" dirty="0">
                        <a:latin typeface="+mn-lt"/>
                      </a:endParaRPr>
                    </a:p>
                  </a:txBody>
                  <a:tcPr/>
                </a:tc>
                <a:extLst>
                  <a:ext uri="{0D108BD9-81ED-4DB2-BD59-A6C34878D82A}">
                    <a16:rowId xmlns:a16="http://schemas.microsoft.com/office/drawing/2014/main" val="2164789689"/>
                  </a:ext>
                </a:extLst>
              </a:tr>
              <a:tr h="411555">
                <a:tc>
                  <a:txBody>
                    <a:bodyPr/>
                    <a:lstStyle/>
                    <a:p>
                      <a:pPr algn="ctr"/>
                      <a:r>
                        <a:rPr lang="en-GB" sz="1400" baseline="0" dirty="0">
                          <a:latin typeface="+mn-lt"/>
                        </a:rPr>
                        <a:t>15</a:t>
                      </a:r>
                      <a:r>
                        <a:rPr lang="en-GB" sz="1400" baseline="30000" dirty="0">
                          <a:latin typeface="+mn-lt"/>
                        </a:rPr>
                        <a:t>th</a:t>
                      </a:r>
                      <a:r>
                        <a:rPr lang="en-GB" sz="1400" baseline="0" dirty="0">
                          <a:latin typeface="+mn-lt"/>
                        </a:rPr>
                        <a:t> April</a:t>
                      </a:r>
                      <a:r>
                        <a:rPr lang="en-GB" sz="1400" dirty="0">
                          <a:latin typeface="+mn-lt"/>
                        </a:rPr>
                        <a:t> 2024</a:t>
                      </a:r>
                    </a:p>
                  </a:txBody>
                  <a:tcPr/>
                </a:tc>
                <a:tc>
                  <a:txBody>
                    <a:bodyPr/>
                    <a:lstStyle/>
                    <a:p>
                      <a:pPr algn="ctr"/>
                      <a:r>
                        <a:rPr lang="en-GB" sz="1400" dirty="0">
                          <a:latin typeface="+mn-lt"/>
                        </a:rPr>
                        <a:t>School Reopens to children </a:t>
                      </a:r>
                    </a:p>
                  </a:txBody>
                  <a:tcPr/>
                </a:tc>
                <a:extLst>
                  <a:ext uri="{0D108BD9-81ED-4DB2-BD59-A6C34878D82A}">
                    <a16:rowId xmlns:a16="http://schemas.microsoft.com/office/drawing/2014/main" val="4134610905"/>
                  </a:ext>
                </a:extLst>
              </a:tr>
              <a:tr h="429713">
                <a:tc>
                  <a:txBody>
                    <a:bodyPr/>
                    <a:lstStyle/>
                    <a:p>
                      <a:pPr algn="ctr"/>
                      <a:r>
                        <a:rPr lang="en-GB" sz="1400" dirty="0">
                          <a:latin typeface="+mn-lt"/>
                        </a:rPr>
                        <a:t>6</a:t>
                      </a:r>
                      <a:r>
                        <a:rPr lang="en-GB" sz="1400" baseline="30000" dirty="0">
                          <a:latin typeface="+mn-lt"/>
                        </a:rPr>
                        <a:t>th</a:t>
                      </a:r>
                      <a:r>
                        <a:rPr lang="en-GB" sz="1400" dirty="0">
                          <a:latin typeface="+mn-lt"/>
                        </a:rPr>
                        <a:t> May 2024</a:t>
                      </a:r>
                    </a:p>
                  </a:txBody>
                  <a:tcPr/>
                </a:tc>
                <a:tc>
                  <a:txBody>
                    <a:bodyPr/>
                    <a:lstStyle/>
                    <a:p>
                      <a:pPr algn="ctr"/>
                      <a:r>
                        <a:rPr lang="en-GB" sz="1400" b="1" dirty="0">
                          <a:solidFill>
                            <a:srgbClr val="FF0000"/>
                          </a:solidFill>
                          <a:latin typeface="+mn-lt"/>
                        </a:rPr>
                        <a:t>Bank Holiday – School Closed</a:t>
                      </a:r>
                    </a:p>
                  </a:txBody>
                  <a:tcPr/>
                </a:tc>
                <a:extLst>
                  <a:ext uri="{0D108BD9-81ED-4DB2-BD59-A6C34878D82A}">
                    <a16:rowId xmlns:a16="http://schemas.microsoft.com/office/drawing/2014/main" val="3867848816"/>
                  </a:ext>
                </a:extLst>
              </a:tr>
              <a:tr h="699642">
                <a:tc>
                  <a:txBody>
                    <a:bodyPr/>
                    <a:lstStyle/>
                    <a:p>
                      <a:pPr algn="ctr"/>
                      <a:r>
                        <a:rPr lang="en-GB" sz="1400" dirty="0">
                          <a:latin typeface="+mn-lt"/>
                        </a:rPr>
                        <a:t>27</a:t>
                      </a:r>
                      <a:r>
                        <a:rPr lang="en-GB" sz="1400" baseline="30000" dirty="0">
                          <a:latin typeface="+mn-lt"/>
                        </a:rPr>
                        <a:t>th</a:t>
                      </a:r>
                      <a:r>
                        <a:rPr lang="en-GB" sz="1400" dirty="0">
                          <a:latin typeface="+mn-lt"/>
                        </a:rPr>
                        <a:t> May – 31</a:t>
                      </a:r>
                      <a:r>
                        <a:rPr lang="en-GB" sz="1400" baseline="30000" dirty="0">
                          <a:latin typeface="+mn-lt"/>
                        </a:rPr>
                        <a:t>st</a:t>
                      </a:r>
                      <a:r>
                        <a:rPr lang="en-GB" sz="1400" dirty="0">
                          <a:latin typeface="+mn-lt"/>
                        </a:rPr>
                        <a:t> May 2024</a:t>
                      </a:r>
                    </a:p>
                    <a:p>
                      <a:pPr algn="ctr"/>
                      <a:r>
                        <a:rPr lang="en-GB" sz="1400" dirty="0">
                          <a:latin typeface="+mn-lt"/>
                        </a:rPr>
                        <a:t>3</a:t>
                      </a:r>
                      <a:r>
                        <a:rPr lang="en-GB" sz="1400" baseline="30000" dirty="0">
                          <a:latin typeface="+mn-lt"/>
                        </a:rPr>
                        <a:t>rd</a:t>
                      </a:r>
                      <a:r>
                        <a:rPr lang="en-GB" sz="1400" dirty="0">
                          <a:latin typeface="+mn-lt"/>
                        </a:rPr>
                        <a:t> June</a:t>
                      </a:r>
                    </a:p>
                  </a:txBody>
                  <a:tcPr/>
                </a:tc>
                <a:tc>
                  <a:txBody>
                    <a:bodyPr/>
                    <a:lstStyle/>
                    <a:p>
                      <a:pPr algn="ctr"/>
                      <a:r>
                        <a:rPr lang="en-GB" sz="1400" dirty="0">
                          <a:latin typeface="+mn-lt"/>
                        </a:rPr>
                        <a:t>Half term</a:t>
                      </a:r>
                      <a:r>
                        <a:rPr lang="en-GB" sz="1400" baseline="0" dirty="0">
                          <a:latin typeface="+mn-lt"/>
                        </a:rPr>
                        <a:t> Holiday</a:t>
                      </a:r>
                    </a:p>
                    <a:p>
                      <a:pPr algn="ctr"/>
                      <a:r>
                        <a:rPr lang="en-GB" sz="1400" baseline="0" dirty="0">
                          <a:latin typeface="+mn-lt"/>
                        </a:rPr>
                        <a:t>INSET day – School closed</a:t>
                      </a:r>
                      <a:endParaRPr lang="en-GB" sz="1400" dirty="0">
                        <a:latin typeface="+mn-lt"/>
                      </a:endParaRPr>
                    </a:p>
                  </a:txBody>
                  <a:tcPr/>
                </a:tc>
                <a:extLst>
                  <a:ext uri="{0D108BD9-81ED-4DB2-BD59-A6C34878D82A}">
                    <a16:rowId xmlns:a16="http://schemas.microsoft.com/office/drawing/2014/main" val="443051262"/>
                  </a:ext>
                </a:extLst>
              </a:tr>
              <a:tr h="411555">
                <a:tc>
                  <a:txBody>
                    <a:bodyPr/>
                    <a:lstStyle/>
                    <a:p>
                      <a:pPr algn="ctr"/>
                      <a:r>
                        <a:rPr lang="en-GB" sz="1400" dirty="0">
                          <a:latin typeface="+mn-lt"/>
                        </a:rPr>
                        <a:t>4</a:t>
                      </a:r>
                      <a:r>
                        <a:rPr lang="en-GB" sz="1400" baseline="30000" dirty="0">
                          <a:latin typeface="+mn-lt"/>
                        </a:rPr>
                        <a:t>th</a:t>
                      </a:r>
                      <a:r>
                        <a:rPr lang="en-GB" sz="1400" dirty="0">
                          <a:latin typeface="+mn-lt"/>
                        </a:rPr>
                        <a:t> June 2024 </a:t>
                      </a:r>
                    </a:p>
                  </a:txBody>
                  <a:tcPr/>
                </a:tc>
                <a:tc>
                  <a:txBody>
                    <a:bodyPr/>
                    <a:lstStyle/>
                    <a:p>
                      <a:pPr algn="ctr"/>
                      <a:r>
                        <a:rPr lang="en-GB" sz="1400" dirty="0">
                          <a:latin typeface="+mn-lt"/>
                        </a:rPr>
                        <a:t>School Reopens for</a:t>
                      </a:r>
                      <a:r>
                        <a:rPr lang="en-GB" sz="1400" baseline="0" dirty="0">
                          <a:latin typeface="+mn-lt"/>
                        </a:rPr>
                        <a:t> children </a:t>
                      </a:r>
                      <a:endParaRPr lang="en-GB" sz="1400" dirty="0">
                        <a:latin typeface="+mn-lt"/>
                      </a:endParaRPr>
                    </a:p>
                  </a:txBody>
                  <a:tcPr/>
                </a:tc>
                <a:extLst>
                  <a:ext uri="{0D108BD9-81ED-4DB2-BD59-A6C34878D82A}">
                    <a16:rowId xmlns:a16="http://schemas.microsoft.com/office/drawing/2014/main" val="3194382813"/>
                  </a:ext>
                </a:extLst>
              </a:tr>
              <a:tr h="413974">
                <a:tc>
                  <a:txBody>
                    <a:bodyPr/>
                    <a:lstStyle/>
                    <a:p>
                      <a:pPr algn="ctr"/>
                      <a:r>
                        <a:rPr lang="en-GB" sz="1400" dirty="0">
                          <a:latin typeface="+mn-lt"/>
                        </a:rPr>
                        <a:t>23</a:t>
                      </a:r>
                      <a:r>
                        <a:rPr lang="en-GB" sz="1400" baseline="30000" dirty="0">
                          <a:latin typeface="+mn-lt"/>
                        </a:rPr>
                        <a:t>rd</a:t>
                      </a:r>
                      <a:r>
                        <a:rPr lang="en-GB" sz="1400" dirty="0">
                          <a:latin typeface="+mn-lt"/>
                        </a:rPr>
                        <a:t> July 2024</a:t>
                      </a:r>
                    </a:p>
                  </a:txBody>
                  <a:tcPr/>
                </a:tc>
                <a:tc>
                  <a:txBody>
                    <a:bodyPr/>
                    <a:lstStyle/>
                    <a:p>
                      <a:pPr algn="ctr"/>
                      <a:r>
                        <a:rPr lang="en-GB" sz="1400" dirty="0">
                          <a:latin typeface="+mn-lt"/>
                        </a:rPr>
                        <a:t>Last day of the Academic</a:t>
                      </a:r>
                      <a:r>
                        <a:rPr lang="en-GB" sz="1400" baseline="0" dirty="0">
                          <a:latin typeface="+mn-lt"/>
                        </a:rPr>
                        <a:t> Year</a:t>
                      </a:r>
                      <a:endParaRPr lang="en-GB" sz="1400" dirty="0">
                        <a:latin typeface="+mn-lt"/>
                      </a:endParaRPr>
                    </a:p>
                  </a:txBody>
                  <a:tcPr/>
                </a:tc>
                <a:extLst>
                  <a:ext uri="{0D108BD9-81ED-4DB2-BD59-A6C34878D82A}">
                    <a16:rowId xmlns:a16="http://schemas.microsoft.com/office/drawing/2014/main" val="3549830878"/>
                  </a:ext>
                </a:extLst>
              </a:tr>
              <a:tr h="615667">
                <a:tc>
                  <a:txBody>
                    <a:bodyPr/>
                    <a:lstStyle/>
                    <a:p>
                      <a:pPr algn="ctr"/>
                      <a:r>
                        <a:rPr lang="en-GB" sz="1400" dirty="0">
                          <a:latin typeface="+mn-lt"/>
                        </a:rPr>
                        <a:t>2</a:t>
                      </a:r>
                      <a:r>
                        <a:rPr lang="en-GB" sz="1400" baseline="30000" dirty="0">
                          <a:latin typeface="+mn-lt"/>
                        </a:rPr>
                        <a:t>nd</a:t>
                      </a:r>
                      <a:r>
                        <a:rPr lang="en-GB" sz="1400" baseline="0" dirty="0">
                          <a:latin typeface="+mn-lt"/>
                        </a:rPr>
                        <a:t> /3</a:t>
                      </a:r>
                      <a:r>
                        <a:rPr lang="en-GB" sz="1400" baseline="30000" dirty="0">
                          <a:latin typeface="+mn-lt"/>
                        </a:rPr>
                        <a:t>rd</a:t>
                      </a:r>
                      <a:r>
                        <a:rPr lang="en-GB" sz="1400" baseline="0" dirty="0">
                          <a:latin typeface="+mn-lt"/>
                        </a:rPr>
                        <a:t> September 2024</a:t>
                      </a:r>
                      <a:endParaRPr lang="en-GB" sz="1400" dirty="0">
                        <a:latin typeface="+mn-lt"/>
                      </a:endParaRPr>
                    </a:p>
                  </a:txBody>
                  <a:tcPr/>
                </a:tc>
                <a:tc>
                  <a:txBody>
                    <a:bodyPr/>
                    <a:lstStyle/>
                    <a:p>
                      <a:pPr algn="ctr"/>
                      <a:r>
                        <a:rPr lang="en-GB" sz="1400" dirty="0">
                          <a:latin typeface="+mn-lt"/>
                        </a:rPr>
                        <a:t>INSET Days – School closed</a:t>
                      </a:r>
                    </a:p>
                  </a:txBody>
                  <a:tcPr/>
                </a:tc>
                <a:extLst>
                  <a:ext uri="{0D108BD9-81ED-4DB2-BD59-A6C34878D82A}">
                    <a16:rowId xmlns:a16="http://schemas.microsoft.com/office/drawing/2014/main" val="1168579316"/>
                  </a:ext>
                </a:extLst>
              </a:tr>
            </a:tbl>
          </a:graphicData>
        </a:graphic>
      </p:graphicFrame>
    </p:spTree>
    <p:extLst>
      <p:ext uri="{BB962C8B-B14F-4D97-AF65-F5344CB8AC3E}">
        <p14:creationId xmlns:p14="http://schemas.microsoft.com/office/powerpoint/2010/main" val="22400444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81891</TotalTime>
  <Words>1254</Words>
  <Application>Microsoft Office PowerPoint</Application>
  <PresentationFormat>Custom</PresentationFormat>
  <Paragraphs>253</Paragraphs>
  <Slides>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Bahnschrift Light</vt:lpstr>
      <vt:lpstr>Calibri</vt:lpstr>
      <vt:lpstr>Calibri Light</vt:lpstr>
      <vt:lpstr>Century Schoolbook</vt:lpstr>
      <vt:lpstr>Constantia</vt:lpstr>
      <vt:lpstr>Ebrima</vt:lpstr>
      <vt:lpstr>Eras Light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Cathy Gibson</cp:lastModifiedBy>
  <cp:revision>2302</cp:revision>
  <cp:lastPrinted>2023-10-19T15:04:33Z</cp:lastPrinted>
  <dcterms:created xsi:type="dcterms:W3CDTF">2020-03-11T09:30:57Z</dcterms:created>
  <dcterms:modified xsi:type="dcterms:W3CDTF">2023-12-05T19:59:17Z</dcterms:modified>
</cp:coreProperties>
</file>